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147479862" r:id="rId2"/>
    <p:sldId id="2147479860" r:id="rId3"/>
    <p:sldId id="2147469924" r:id="rId4"/>
    <p:sldId id="2147468967" r:id="rId5"/>
    <p:sldId id="2145706051" r:id="rId6"/>
    <p:sldId id="2147479925" r:id="rId7"/>
    <p:sldId id="2147479863" r:id="rId8"/>
    <p:sldId id="2147468966" r:id="rId9"/>
    <p:sldId id="2147479926" r:id="rId10"/>
    <p:sldId id="2147479861" r:id="rId11"/>
    <p:sldId id="2147479857" r:id="rId12"/>
    <p:sldId id="2147468965" r:id="rId13"/>
    <p:sldId id="21474798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E0F5CC-757B-4545-95BB-955B4845C798}">
          <p14:sldIdLst/>
        </p14:section>
        <p14:section name="Default Section" id="{DBC3ECE1-18F2-49B5-A05F-C9B21E52D796}">
          <p14:sldIdLst>
            <p14:sldId id="2147479862"/>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5706051"/>
          </p14:sldIdLst>
        </p14:section>
        <p14:section name="Workshop Details" id="{ED005A7E-F5A8-4389-971C-C4BC844064FE}">
          <p14:sldIdLst>
            <p14:sldId id="2147479925"/>
            <p14:sldId id="2147479863"/>
            <p14:sldId id="2147468966"/>
            <p14:sldId id="2147479926"/>
          </p14:sldIdLst>
        </p14:section>
        <p14:section name="Closing" id="{3B243332-CF44-41BA-A857-33EBC9FDE6D1}">
          <p14:sldIdLst>
            <p14:sldId id="2147479861"/>
            <p14:sldId id="2147479857"/>
          </p14:sldIdLst>
        </p14:section>
        <p14:section name="Appendix" id="{C5F52983-BC2B-43BC-AF4B-A7966C6BC9C5}">
          <p14:sldIdLst>
            <p14:sldId id="2147468965"/>
            <p14:sldId id="21474798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554B6-987B-4A54-94D3-62FAB7EAE60E}" v="1191" dt="2023-06-06T15:15:43.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7" autoAdjust="0"/>
    <p:restoredTop sz="94660"/>
  </p:normalViewPr>
  <p:slideViewPr>
    <p:cSldViewPr snapToGrid="0">
      <p:cViewPr>
        <p:scale>
          <a:sx n="86" d="100"/>
          <a:sy n="86" d="100"/>
        </p:scale>
        <p:origin x="180" y="588"/>
      </p:cViewPr>
      <p:guideLst/>
    </p:cSldViewPr>
  </p:slideViewPr>
  <p:notesTextViewPr>
    <p:cViewPr>
      <p:scale>
        <a:sx n="1" d="1"/>
        <a:sy n="1" d="1"/>
      </p:scale>
      <p:origin x="0" y="0"/>
    </p:cViewPr>
  </p:notesTextViewPr>
  <p:sorterViewPr>
    <p:cViewPr>
      <p:scale>
        <a:sx n="100" d="100"/>
        <a:sy n="100" d="100"/>
      </p:scale>
      <p:origin x="0" y="-30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6520B-800E-41C6-BC5F-E89AFE7C7A91}"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E1F68-C75B-4F1C-B31E-26A7FB13B05B}" type="slidenum">
              <a:rPr lang="en-US" smtClean="0"/>
              <a:t>‹#›</a:t>
            </a:fld>
            <a:endParaRPr lang="en-US"/>
          </a:p>
        </p:txBody>
      </p:sp>
    </p:spTree>
    <p:extLst>
      <p:ext uri="{BB962C8B-B14F-4D97-AF65-F5344CB8AC3E}">
        <p14:creationId xmlns:p14="http://schemas.microsoft.com/office/powerpoint/2010/main" val="2645805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the-great-consumer-shift-ten-charts-that-show-how-us-shopping-behavior-is-chang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Market Challenge</a:t>
            </a:r>
            <a:endParaRPr lang="en-US" sz="1200" b="1" dirty="0">
              <a:cs typeface="Calibri"/>
            </a:endParaRPr>
          </a:p>
          <a:p>
            <a:endParaRPr lang="en-US" sz="1200" b="0" dirty="0"/>
          </a:p>
          <a:p>
            <a:r>
              <a:rPr lang="en-US" sz="1200" b="0" dirty="0"/>
              <a:t>Customer needs have always driven retail, but today customers expect more—personalized and on-demand service from the moment their path crosses yours, in-person or online. </a:t>
            </a:r>
          </a:p>
          <a:p>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Giving customers the experience they expect requires a lot more </a:t>
            </a:r>
            <a:r>
              <a:rPr lang="en-US" dirty="0"/>
              <a:t>innovation </a:t>
            </a:r>
            <a:r>
              <a:rPr lang="en-US" b="0" dirty="0"/>
              <a:t>than it used to</a:t>
            </a:r>
            <a:r>
              <a:rPr lang="en-US" dirty="0"/>
              <a:t>—and a lot more access to </a:t>
            </a:r>
            <a:r>
              <a:rPr lang="en-US" dirty="0" err="1"/>
              <a:t>data</a:t>
            </a:r>
            <a:r>
              <a:rPr lang="en-US" b="0" dirty="0" err="1"/>
              <a:t>.</a:t>
            </a:r>
            <a:r>
              <a:rPr lang="en-US" sz="1200" dirty="0" err="1"/>
              <a:t>That</a:t>
            </a:r>
            <a:r>
              <a:rPr lang="en-US" sz="1200" dirty="0"/>
              <a:t> shift is reflected in the numbers: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u="none" strike="noStrike" baseline="0" dirty="0">
                <a:solidFill>
                  <a:srgbClr val="000000"/>
                </a:solidFill>
                <a:latin typeface="Gotham Book"/>
              </a:rPr>
              <a:t>78% of consumers are more likely to shop at retailers with a personalized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Some of the most desirable demographic groups--high-income earners and millennials--are leading the way in shifting spend online across both essential and nonessential items, (</a:t>
            </a:r>
            <a:r>
              <a:rPr lang="en-US" dirty="0">
                <a:hlinkClick r:id="rId3"/>
              </a:rPr>
              <a:t>The great consumer shift: Ten charts that show how US shopping behavior is changing | McKinsey</a:t>
            </a:r>
            <a:r>
              <a:rPr lang="en-US" dirty="0"/>
              <a:t>)</a:t>
            </a:r>
            <a:endParaRPr lang="en-US" sz="1200" b="0" i="0" u="none" strike="noStrike" baseline="0" dirty="0">
              <a:solidFill>
                <a:srgbClr val="000000"/>
              </a:solidFill>
              <a:latin typeface="Gotham Book"/>
            </a:endParaRPr>
          </a:p>
          <a:p>
            <a:pPr marL="0" indent="0" defTabSz="914367">
              <a:lnSpc>
                <a:spcPct val="90000"/>
              </a:lnSpc>
              <a:spcAft>
                <a:spcPts val="333"/>
              </a:spcAft>
              <a:buFont typeface="Arial,Sans-Serif"/>
              <a:buNone/>
              <a:defRPr/>
            </a:pPr>
            <a:endParaRPr lang="en-US" dirty="0"/>
          </a:p>
          <a:p>
            <a:pPr defTabSz="914367">
              <a:lnSpc>
                <a:spcPct val="90000"/>
              </a:lnSpc>
              <a:spcAft>
                <a:spcPts val="333"/>
              </a:spcAft>
              <a:defRPr/>
            </a:pPr>
            <a:r>
              <a:rPr lang="en-US" dirty="0"/>
              <a:t>Retailers that cannot successfully leverage prescriptive product recommendations will find themselves off-boarded. Not only will they lose existing customers, they won't be able to attract new customers due to their lack of relevancy and ability to influence. </a:t>
            </a:r>
          </a:p>
          <a:p>
            <a:pPr defTabSz="914367">
              <a:lnSpc>
                <a:spcPct val="90000"/>
              </a:lnSpc>
              <a:spcAft>
                <a:spcPts val="333"/>
              </a:spcAft>
              <a:defRPr/>
            </a:pPr>
            <a:endParaRPr lang="en-US" i="1" dirty="0"/>
          </a:p>
          <a:p>
            <a:pPr defTabSz="914367">
              <a:lnSpc>
                <a:spcPct val="90000"/>
              </a:lnSpc>
              <a:spcAft>
                <a:spcPts val="333"/>
              </a:spcAft>
              <a:defRPr/>
            </a:pPr>
            <a:r>
              <a:rPr lang="en-US" i="1" dirty="0"/>
              <a:t>It's easy</a:t>
            </a:r>
            <a:r>
              <a:rPr lang="en-US" b="0" i="1" dirty="0">
                <a:effectLst/>
              </a:rPr>
              <a:t> to </a:t>
            </a:r>
            <a:r>
              <a:rPr lang="en-US" i="1" dirty="0"/>
              <a:t>see </a:t>
            </a:r>
            <a:r>
              <a:rPr lang="en-US" b="0" i="1" dirty="0">
                <a:effectLst/>
              </a:rPr>
              <a:t>the </a:t>
            </a:r>
            <a:r>
              <a:rPr lang="en-US" i="1" dirty="0"/>
              <a:t>impacts digital transformation will have on </a:t>
            </a:r>
            <a:r>
              <a:rPr lang="en-US" b="0" i="1" dirty="0">
                <a:effectLst/>
              </a:rPr>
              <a:t>retail. </a:t>
            </a:r>
            <a:r>
              <a:rPr lang="en-US" i="1" dirty="0"/>
              <a:t>But let's go further </a:t>
            </a:r>
            <a:r>
              <a:rPr lang="en-US" b="0" i="1" dirty="0">
                <a:effectLst/>
              </a:rPr>
              <a:t>and </a:t>
            </a:r>
            <a:r>
              <a:rPr lang="en-US" i="1" dirty="0"/>
              <a:t>take a look at some </a:t>
            </a:r>
            <a:r>
              <a:rPr lang="en-US" b="0" i="1" dirty="0">
                <a:effectLst/>
              </a:rPr>
              <a:t>of the </a:t>
            </a:r>
            <a:r>
              <a:rPr lang="en-US" i="1" dirty="0"/>
              <a:t>common challenges retailers are having using data today</a:t>
            </a:r>
            <a:r>
              <a:rPr lang="en-US" b="0" i="1" dirty="0">
                <a:effectLst/>
              </a:rPr>
              <a:t>.</a:t>
            </a:r>
            <a:r>
              <a:rPr lang="en-US" i="1" dirty="0"/>
              <a:t> </a:t>
            </a:r>
            <a:endParaRPr lang="en-US" dirty="0">
              <a:cs typeface="Calibri"/>
            </a:endParaRPr>
          </a:p>
          <a:p>
            <a:endParaRPr lang="en-US" dirty="0">
              <a:solidFill>
                <a:srgbClr val="0A0A0A"/>
              </a:solidFill>
              <a:latin typeface="Georgia" panose="02040502050405020303" pitchFamily="18" charset="0"/>
              <a:cs typeface="Calibri" panose="020F0502020204030204"/>
            </a:endParaRPr>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6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lstStyle/>
          <a:p>
            <a:pPr>
              <a:lnSpc>
                <a:spcPct val="107000"/>
              </a:lnSpc>
              <a:spcAft>
                <a:spcPts val="816"/>
              </a:spcAft>
            </a:pPr>
            <a:endParaRPr lang="en-CA" dirty="0"/>
          </a:p>
        </p:txBody>
      </p:sp>
      <p:sp>
        <p:nvSpPr>
          <p:cNvPr id="4" name="Date Placeholder 3"/>
          <p:cNvSpPr>
            <a:spLocks noGrp="1"/>
          </p:cNvSpPr>
          <p:nvPr>
            <p:ph type="dt"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11/5/2023 7:22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Github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12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812078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1733848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283722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32018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1097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830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42030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110047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32478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6382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81454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hyperlink" Target="https://www.flickr.com/photos/146791570@N05/32251569372/" TargetMode="Externa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hyperlink" Target="https://customervoice.microsoft.com/Pages/ResponsePage.aspx?id=v4j5cvGGr0GRqy180BHbR7en2Ais5pxKtso_Pz4b1_xURjE4QlhVUERGQ1NXOTlNT0w1NldTWjJCMSQlQCN0PWcu"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800" dirty="0">
                <a:solidFill>
                  <a:srgbClr val="00B0F0"/>
                </a:solidFill>
                <a:latin typeface="Segoe UI Semibold"/>
                <a:cs typeface="Segoe UI Semibold"/>
              </a:rPr>
              <a:t>Azure OpenAI Accelerator</a:t>
            </a:r>
            <a:endParaRPr kumimoji="0" lang="en-US" sz="3400" b="1" i="0" u="none" strike="noStrike" kern="1200" cap="none" spc="-50" normalizeH="0" baseline="0" noProof="0" dirty="0">
              <a:ln w="3175">
                <a:noFill/>
              </a:ln>
              <a:solidFill>
                <a:srgbClr val="00B0F0"/>
              </a:soli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client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Offering: 3-day CSU-led workshop with experts on Azure OpenAI</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Production Smart Search System building (code-with) and deployment with guidance and support from the technical specialists (CSA) and Partners</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CSU team, during the workshop, helps the interested customer build a Proof of Concept (POC)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1584375" y="5164153"/>
            <a:ext cx="1472006"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lang="en-IN" sz="2000" dirty="0">
                <a:solidFill>
                  <a:schemeClr val="tx1"/>
                </a:solidFill>
                <a:latin typeface="Segoe UI Semibold"/>
              </a:rPr>
              <a:t>60</a:t>
            </a:r>
            <a:r>
              <a:rPr kumimoji="0" lang="en-IN" sz="2000" b="0" i="0" u="none" strike="noStrike" kern="1200" cap="none" spc="0" normalizeH="0" baseline="0" noProof="0" dirty="0">
                <a:ln>
                  <a:noFill/>
                </a:ln>
                <a:solidFill>
                  <a:schemeClr val="tx1"/>
                </a:solidFill>
                <a:effectLst/>
                <a:uLnTx/>
                <a:uFillTx/>
                <a:latin typeface="Segoe UI Semibold"/>
                <a:ea typeface="+mn-ea"/>
                <a:cs typeface="+mn-cs"/>
              </a:rPr>
              <a:t>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521890" y="5164153"/>
            <a:ext cx="1172117"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3-5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33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Overview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Github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Enterprise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correct document from a large repository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your teams’ productivity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Enrich documents with AI: classification, Entity extraction, OCR,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Knowledge Mining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answers to questions in natural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relevant knowledge within large corpus of text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using Semantic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expansion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right paragraphs within text corpus to answer specific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Index structured documents such as contracts, invoices, sales orders,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Extract important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relevant document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right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information within documents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Catalogue 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relevancy of product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Prevent “zero search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Deliver intelligent product recommendations based on user intent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clickthrough and conversion rates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097486" cy="553998"/>
          </a:xfrm>
        </p:spPr>
        <p:txBody>
          <a:bodyPr/>
          <a:lstStyle/>
          <a:p>
            <a:r>
              <a:rPr lang="en-US" dirty="0"/>
              <a:t>GPT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Your organization needs a search engine that can make sense of all kinds of types of data, stored in different locations, and that can return the links of similar documents, but more importantly, </a:t>
            </a:r>
            <a:r>
              <a:rPr kumimoji="0" lang="en-US" sz="2000" b="1" i="0" u="none" strike="noStrike" kern="1200" cap="none" spc="0" normalizeH="0" baseline="0" noProof="0" dirty="0">
                <a:ln>
                  <a:noFill/>
                </a:ln>
                <a:solidFill>
                  <a:srgbClr val="0078D4"/>
                </a:solidFill>
                <a:effectLst/>
                <a:uLnTx/>
                <a:uFillTx/>
                <a:latin typeface="Segoe UI"/>
                <a:ea typeface="+mn-ea"/>
                <a:cs typeface="+mn-cs"/>
              </a:rPr>
              <a:t>provide the answer to the question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 other words, you want </a:t>
            </a:r>
            <a:r>
              <a:rPr kumimoji="0" lang="en-US" sz="2000" b="1" i="0" u="none" strike="noStrike" kern="1200" cap="none" spc="0" normalizeH="0" baseline="0" noProof="0" dirty="0">
                <a:ln>
                  <a:noFill/>
                </a:ln>
                <a:solidFill>
                  <a:srgbClr val="0078D4"/>
                </a:solidFill>
                <a:effectLst/>
                <a:uLnTx/>
                <a:uFillTx/>
                <a:latin typeface="Segoe UI"/>
                <a:ea typeface="+mn-ea"/>
                <a:cs typeface="+mn-cs"/>
              </a:rPr>
              <a:t>private</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and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a:ln>
                  <a:noFill/>
                </a:ln>
                <a:solidFill>
                  <a:srgbClr val="0078D4"/>
                </a:solidFill>
                <a:effectLst/>
                <a:uLnTx/>
                <a:uFillTx/>
                <a:latin typeface="Segoe UI"/>
                <a:ea typeface="+mn-ea"/>
                <a:cs typeface="+mn-cs"/>
              </a:rPr>
              <a:t>secured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err="1">
                <a:ln>
                  <a:noFill/>
                </a:ln>
                <a:solidFill>
                  <a:srgbClr val="0078D4"/>
                </a:solidFill>
                <a:effectLst/>
                <a:uLnTx/>
                <a:uFillTx/>
                <a:latin typeface="Segoe UI"/>
                <a:ea typeface="+mn-ea"/>
                <a:cs typeface="+mn-cs"/>
              </a:rPr>
              <a:t>ChatGPT</a:t>
            </a:r>
            <a:r>
              <a:rPr kumimoji="0" lang="en-US" sz="2000" b="0" i="0" u="none" strike="noStrike" kern="1200" cap="none" spc="0" normalizeH="0" baseline="0" noProof="0" dirty="0">
                <a:ln>
                  <a:noFill/>
                </a:ln>
                <a:solidFill>
                  <a:srgbClr val="000000"/>
                </a:solidFill>
                <a:effectLst/>
                <a:uLnTx/>
                <a:uFillTx/>
                <a:latin typeface="Segoe UI"/>
                <a:ea typeface="+mn-ea"/>
                <a:cs typeface="+mn-cs"/>
              </a:rPr>
              <a:t> for your organization that can interpret, comprehend, and answer questions about your business.</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p:txBody>
          <a:bodyPr>
            <a:normAutofit fontScale="90000"/>
          </a:bodyPr>
          <a:lstStyle/>
          <a:p>
            <a:r>
              <a:rPr lang="en-US" sz="3600" dirty="0"/>
              <a:t>The GPT Azure Search Engine Accelerator</a:t>
            </a:r>
          </a:p>
        </p:txBody>
      </p:sp>
      <p:sp>
        <p:nvSpPr>
          <p:cNvPr id="227" name="Rectangle 226">
            <a:extLst>
              <a:ext uri="{FF2B5EF4-FFF2-40B4-BE49-F238E27FC236}">
                <a16:creationId xmlns:a16="http://schemas.microsoft.com/office/drawing/2014/main" id="{CE956E07-736D-4FAA-81CD-1D66008EF4E9}"/>
              </a:ext>
            </a:extLst>
          </p:cNvPr>
          <p:cNvSpPr>
            <a:spLocks/>
          </p:cNvSpPr>
          <p:nvPr/>
        </p:nvSpPr>
        <p:spPr>
          <a:xfrm>
            <a:off x="670194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8" name="Rectangle 1457">
            <a:extLst>
              <a:ext uri="{FF2B5EF4-FFF2-40B4-BE49-F238E27FC236}">
                <a16:creationId xmlns:a16="http://schemas.microsoft.com/office/drawing/2014/main" id="{856756C3-8A93-48F6-86A6-FAEADFB4A34E}"/>
              </a:ext>
            </a:extLst>
          </p:cNvPr>
          <p:cNvSpPr>
            <a:spLocks/>
          </p:cNvSpPr>
          <p:nvPr/>
        </p:nvSpPr>
        <p:spPr>
          <a:xfrm>
            <a:off x="6701941" y="3738682"/>
            <a:ext cx="5029200" cy="2008348"/>
          </a:xfrm>
          <a:prstGeom prst="rect">
            <a:avLst/>
          </a:prstGeom>
          <a:noFill/>
          <a:ln w="635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8" name="Group 417">
            <a:extLst>
              <a:ext uri="{FF2B5EF4-FFF2-40B4-BE49-F238E27FC236}">
                <a16:creationId xmlns:a16="http://schemas.microsoft.com/office/drawing/2014/main" id="{AFEF35CA-1258-4A0F-AF25-06B823090E77}"/>
              </a:ext>
            </a:extLst>
          </p:cNvPr>
          <p:cNvGrpSpPr/>
          <p:nvPr/>
        </p:nvGrpSpPr>
        <p:grpSpPr>
          <a:xfrm>
            <a:off x="6917116" y="1415896"/>
            <a:ext cx="692838" cy="759097"/>
            <a:chOff x="7267920" y="1309804"/>
            <a:chExt cx="797884" cy="874189"/>
          </a:xfrm>
        </p:grpSpPr>
        <p:sp>
          <p:nvSpPr>
            <p:cNvPr id="1385" name="Hexagon 1384">
              <a:extLst>
                <a:ext uri="{FF2B5EF4-FFF2-40B4-BE49-F238E27FC236}">
                  <a16:creationId xmlns:a16="http://schemas.microsoft.com/office/drawing/2014/main" id="{C327594E-79A2-4CCE-B7BC-D4BB464A35BA}"/>
                </a:ext>
              </a:extLst>
            </p:cNvPr>
            <p:cNvSpPr/>
            <p:nvPr/>
          </p:nvSpPr>
          <p:spPr>
            <a:xfrm rot="16200000" flipH="1">
              <a:off x="7380332" y="136058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6" name="Hexagon 1385">
              <a:extLst>
                <a:ext uri="{FF2B5EF4-FFF2-40B4-BE49-F238E27FC236}">
                  <a16:creationId xmlns:a16="http://schemas.microsoft.com/office/drawing/2014/main" id="{142F51F3-B2BB-4C02-8574-9A0FD42ED17A}"/>
                </a:ext>
              </a:extLst>
            </p:cNvPr>
            <p:cNvSpPr/>
            <p:nvPr/>
          </p:nvSpPr>
          <p:spPr>
            <a:xfrm rot="16200000" flipH="1">
              <a:off x="7211690"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78" name="Graphic 1377" descr="Icon of a speaking bubble with people's faces">
              <a:extLst>
                <a:ext uri="{FF2B5EF4-FFF2-40B4-BE49-F238E27FC236}">
                  <a16:creationId xmlns:a16="http://schemas.microsoft.com/office/drawing/2014/main" id="{9133BAE6-19F4-438E-A0A9-B33CB0EB3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008" y="1554386"/>
              <a:ext cx="440708" cy="443870"/>
            </a:xfrm>
            <a:prstGeom prst="rect">
              <a:avLst/>
            </a:prstGeom>
          </p:spPr>
        </p:pic>
      </p:grpSp>
      <p:sp>
        <p:nvSpPr>
          <p:cNvPr id="1374" name="TextBox 1373">
            <a:extLst>
              <a:ext uri="{FF2B5EF4-FFF2-40B4-BE49-F238E27FC236}">
                <a16:creationId xmlns:a16="http://schemas.microsoft.com/office/drawing/2014/main" id="{4CA55082-23D6-452B-9FE4-F1CF6507CECE}"/>
              </a:ext>
            </a:extLst>
          </p:cNvPr>
          <p:cNvSpPr txBox="1"/>
          <p:nvPr/>
        </p:nvSpPr>
        <p:spPr>
          <a:xfrm>
            <a:off x="7825973" y="1380133"/>
            <a:ext cx="3364703"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Azure OpenAI &amp; </a:t>
            </a:r>
            <a:r>
              <a:rPr kumimoji="0" lang="en-US" sz="2000" b="0" i="0" u="none" strike="noStrike" kern="1200" cap="none" spc="0" normalizeH="0" baseline="0" noProof="0" dirty="0" err="1">
                <a:ln>
                  <a:noFill/>
                </a:ln>
                <a:solidFill>
                  <a:schemeClr val="accent1"/>
                </a:solidFill>
                <a:effectLst/>
                <a:uLnTx/>
                <a:uFillTx/>
                <a:latin typeface="Segoe UI Semibold"/>
                <a:ea typeface="+mn-ea"/>
                <a:cs typeface="Segoe UI Semibold" panose="020B0502040204020203" pitchFamily="34" charset="0"/>
              </a:rPr>
              <a:t>ChatGPT</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7" name="Straight Connector 1446">
            <a:extLst>
              <a:ext uri="{FF2B5EF4-FFF2-40B4-BE49-F238E27FC236}">
                <a16:creationId xmlns:a16="http://schemas.microsoft.com/office/drawing/2014/main" id="{F92D3AB9-C95F-4E0F-A7AD-B27518A527DE}"/>
              </a:ext>
            </a:extLst>
          </p:cNvPr>
          <p:cNvCxnSpPr>
            <a:cxnSpLocks/>
          </p:cNvCxnSpPr>
          <p:nvPr/>
        </p:nvCxnSpPr>
        <p:spPr>
          <a:xfrm flipH="1">
            <a:off x="7858959" y="1820639"/>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62E68AB6-CF8E-4B23-BA02-5BEDB5326E3E}"/>
              </a:ext>
            </a:extLst>
          </p:cNvPr>
          <p:cNvSpPr txBox="1">
            <a:spLocks/>
          </p:cNvSpPr>
          <p:nvPr/>
        </p:nvSpPr>
        <p:spPr>
          <a:xfrm flipH="1">
            <a:off x="7858959" y="1920352"/>
            <a:ext cx="2549347" cy="914400"/>
          </a:xfrm>
          <a:prstGeom prst="rect">
            <a:avLst/>
          </a:prstGeom>
          <a:noFill/>
        </p:spPr>
        <p:txBody>
          <a:bodyPr wrap="square" lIns="0" tIns="0" rIns="0" bIns="0" rtlCol="0" anchor="t">
            <a:noAutofit/>
          </a:bodyPr>
          <a:lstStyle/>
          <a:p>
            <a:pPr marL="0" marR="0" lvl="0" indent="0" algn="l"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Harness a blend of state-of-the-art Azure OpenAI models to develop your own intelligent search engine and secure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ChatGPT</a:t>
            </a:r>
            <a:r>
              <a:rPr kumimoji="0" lang="en-US"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416" name="TextBox 1415">
            <a:extLst>
              <a:ext uri="{FF2B5EF4-FFF2-40B4-BE49-F238E27FC236}">
                <a16:creationId xmlns:a16="http://schemas.microsoft.com/office/drawing/2014/main" id="{72E7BEE3-FD0C-4883-88D0-F076FF3012D7}"/>
              </a:ext>
            </a:extLst>
          </p:cNvPr>
          <p:cNvSpPr txBox="1"/>
          <p:nvPr/>
        </p:nvSpPr>
        <p:spPr>
          <a:xfrm>
            <a:off x="7784917" y="3815203"/>
            <a:ext cx="3676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Web Application </a:t>
            </a:r>
          </a:p>
        </p:txBody>
      </p:sp>
      <p:sp>
        <p:nvSpPr>
          <p:cNvPr id="1418" name="TextBox 1417">
            <a:extLst>
              <a:ext uri="{FF2B5EF4-FFF2-40B4-BE49-F238E27FC236}">
                <a16:creationId xmlns:a16="http://schemas.microsoft.com/office/drawing/2014/main" id="{F1868423-6161-400D-B29F-6DB736E64691}"/>
              </a:ext>
            </a:extLst>
          </p:cNvPr>
          <p:cNvSpPr txBox="1">
            <a:spLocks/>
          </p:cNvSpPr>
          <p:nvPr/>
        </p:nvSpPr>
        <p:spPr>
          <a:xfrm>
            <a:off x="7784917" y="4357902"/>
            <a:ext cx="2982836" cy="1292662"/>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Finally, package it all together in an Azure Web Application featuring a user-friendly interface, allowing you to effortlessly search for the information you need within your data.</a:t>
            </a:r>
          </a:p>
        </p:txBody>
      </p:sp>
      <p:cxnSp>
        <p:nvCxnSpPr>
          <p:cNvPr id="1448" name="Straight Connector 1447">
            <a:extLst>
              <a:ext uri="{FF2B5EF4-FFF2-40B4-BE49-F238E27FC236}">
                <a16:creationId xmlns:a16="http://schemas.microsoft.com/office/drawing/2014/main" id="{72A7C948-D9F9-4A93-B159-0D94110B677D}"/>
              </a:ext>
            </a:extLst>
          </p:cNvPr>
          <p:cNvCxnSpPr>
            <a:cxnSpLocks/>
          </p:cNvCxnSpPr>
          <p:nvPr/>
        </p:nvCxnSpPr>
        <p:spPr>
          <a:xfrm flipH="1">
            <a:off x="7784917" y="4234744"/>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6AB18C5B-00B5-4DFC-B508-E1F25A7CA02C}"/>
              </a:ext>
            </a:extLst>
          </p:cNvPr>
          <p:cNvGrpSpPr/>
          <p:nvPr/>
        </p:nvGrpSpPr>
        <p:grpSpPr>
          <a:xfrm>
            <a:off x="6917114" y="4868988"/>
            <a:ext cx="692840" cy="759099"/>
            <a:chOff x="7267916" y="4674008"/>
            <a:chExt cx="797886" cy="874191"/>
          </a:xfrm>
        </p:grpSpPr>
        <p:sp>
          <p:nvSpPr>
            <p:cNvPr id="1387" name="Hexagon 1386">
              <a:extLst>
                <a:ext uri="{FF2B5EF4-FFF2-40B4-BE49-F238E27FC236}">
                  <a16:creationId xmlns:a16="http://schemas.microsoft.com/office/drawing/2014/main" id="{8CE18CCD-7FF7-4E96-B2FA-50A18233C1E5}"/>
                </a:ext>
              </a:extLst>
            </p:cNvPr>
            <p:cNvSpPr/>
            <p:nvPr/>
          </p:nvSpPr>
          <p:spPr>
            <a:xfrm rot="5400000" flipH="1" flipV="1">
              <a:off x="7380330" y="4862727"/>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8" name="Hexagon 1387">
              <a:extLst>
                <a:ext uri="{FF2B5EF4-FFF2-40B4-BE49-F238E27FC236}">
                  <a16:creationId xmlns:a16="http://schemas.microsoft.com/office/drawing/2014/main" id="{DCAF91DD-4361-49A8-A24B-59CE4E888EFC}"/>
                </a:ext>
              </a:extLst>
            </p:cNvPr>
            <p:cNvSpPr/>
            <p:nvPr/>
          </p:nvSpPr>
          <p:spPr>
            <a:xfrm rot="5400000" flipH="1" flipV="1">
              <a:off x="7211686" y="4730238"/>
              <a:ext cx="815344" cy="70288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395" name="Graphic 3" descr="Icon of gears">
              <a:extLst>
                <a:ext uri="{FF2B5EF4-FFF2-40B4-BE49-F238E27FC236}">
                  <a16:creationId xmlns:a16="http://schemas.microsoft.com/office/drawing/2014/main" id="{F4D717DC-13C7-4238-9DE6-A14D95A03FE6}"/>
                </a:ext>
              </a:extLst>
            </p:cNvPr>
            <p:cNvGrpSpPr>
              <a:grpSpLocks noChangeAspect="1"/>
            </p:cNvGrpSpPr>
            <p:nvPr/>
          </p:nvGrpSpPr>
          <p:grpSpPr>
            <a:xfrm>
              <a:off x="7389838" y="4852158"/>
              <a:ext cx="459048" cy="459048"/>
              <a:chOff x="4403186" y="4725820"/>
              <a:chExt cx="398850" cy="398848"/>
            </a:xfrm>
          </p:grpSpPr>
          <p:sp>
            <p:nvSpPr>
              <p:cNvPr id="1396" name="Freeform 5">
                <a:extLst>
                  <a:ext uri="{FF2B5EF4-FFF2-40B4-BE49-F238E27FC236}">
                    <a16:creationId xmlns:a16="http://schemas.microsoft.com/office/drawing/2014/main" id="{4977AF17-062D-4F0E-B7F7-0453E8994207}"/>
                  </a:ext>
                </a:extLst>
              </p:cNvPr>
              <p:cNvSpPr/>
              <p:nvPr/>
            </p:nvSpPr>
            <p:spPr>
              <a:xfrm>
                <a:off x="4403186" y="4725820"/>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6">
                <a:extLst>
                  <a:ext uri="{FF2B5EF4-FFF2-40B4-BE49-F238E27FC236}">
                    <a16:creationId xmlns:a16="http://schemas.microsoft.com/office/drawing/2014/main" id="{661F1136-D846-472A-9C3A-F8DB04CFECC1}"/>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8" name="Freeform 7">
                <a:extLst>
                  <a:ext uri="{FF2B5EF4-FFF2-40B4-BE49-F238E27FC236}">
                    <a16:creationId xmlns:a16="http://schemas.microsoft.com/office/drawing/2014/main" id="{DBE0322C-5393-43C6-9460-FE4F51B2A69F}"/>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9" name="Freeform 8">
                <a:extLst>
                  <a:ext uri="{FF2B5EF4-FFF2-40B4-BE49-F238E27FC236}">
                    <a16:creationId xmlns:a16="http://schemas.microsoft.com/office/drawing/2014/main" id="{0F890FFA-7592-4FCE-9D5B-C08C8D02F8EF}"/>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0" name="Freeform 9">
                <a:extLst>
                  <a:ext uri="{FF2B5EF4-FFF2-40B4-BE49-F238E27FC236}">
                    <a16:creationId xmlns:a16="http://schemas.microsoft.com/office/drawing/2014/main" id="{FCE447CE-248E-4E3B-AFD4-7D914B8A5044}"/>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0" name="Rectangle 229">
            <a:extLst>
              <a:ext uri="{FF2B5EF4-FFF2-40B4-BE49-F238E27FC236}">
                <a16:creationId xmlns:a16="http://schemas.microsoft.com/office/drawing/2014/main" id="{1A5FFE22-13C0-4D41-AA36-A4EFD5852C6D}"/>
              </a:ext>
            </a:extLst>
          </p:cNvPr>
          <p:cNvSpPr>
            <a:spLocks/>
          </p:cNvSpPr>
          <p:nvPr/>
        </p:nvSpPr>
        <p:spPr>
          <a:xfrm>
            <a:off x="45720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9A35D88D-7B7F-49F6-AC56-7A666058E2A9}"/>
              </a:ext>
            </a:extLst>
          </p:cNvPr>
          <p:cNvSpPr>
            <a:spLocks/>
          </p:cNvSpPr>
          <p:nvPr/>
        </p:nvSpPr>
        <p:spPr>
          <a:xfrm>
            <a:off x="423176" y="3738682"/>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C7EC9D55-7612-40AF-B1E6-EBD135997546}"/>
              </a:ext>
            </a:extLst>
          </p:cNvPr>
          <p:cNvGrpSpPr/>
          <p:nvPr/>
        </p:nvGrpSpPr>
        <p:grpSpPr>
          <a:xfrm>
            <a:off x="4581764" y="4868989"/>
            <a:ext cx="692838" cy="759097"/>
            <a:chOff x="4126197" y="4674007"/>
            <a:chExt cx="797884" cy="874189"/>
          </a:xfrm>
        </p:grpSpPr>
        <p:sp>
          <p:nvSpPr>
            <p:cNvPr id="1382" name="Hexagon 1381">
              <a:extLst>
                <a:ext uri="{FF2B5EF4-FFF2-40B4-BE49-F238E27FC236}">
                  <a16:creationId xmlns:a16="http://schemas.microsoft.com/office/drawing/2014/main" id="{1366217A-CE8E-4223-866B-BC07572AB4CE}"/>
                </a:ext>
              </a:extLst>
            </p:cNvPr>
            <p:cNvSpPr/>
            <p:nvPr/>
          </p:nvSpPr>
          <p:spPr>
            <a:xfrm rot="16200000" flipV="1">
              <a:off x="4075417" y="486272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3" name="Hexagon 1382">
              <a:extLst>
                <a:ext uri="{FF2B5EF4-FFF2-40B4-BE49-F238E27FC236}">
                  <a16:creationId xmlns:a16="http://schemas.microsoft.com/office/drawing/2014/main" id="{57A7B137-85A3-4743-ABEC-DAA26E9CFBBA}"/>
                </a:ext>
              </a:extLst>
            </p:cNvPr>
            <p:cNvSpPr/>
            <p:nvPr/>
          </p:nvSpPr>
          <p:spPr>
            <a:xfrm rot="16200000" flipV="1">
              <a:off x="4164967" y="4730237"/>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14" name="Graphic 4" descr="Icon of a box with connected dots and lines">
              <a:extLst>
                <a:ext uri="{FF2B5EF4-FFF2-40B4-BE49-F238E27FC236}">
                  <a16:creationId xmlns:a16="http://schemas.microsoft.com/office/drawing/2014/main" id="{435485E8-FCC2-413C-AD84-A583A2A0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8710" y="4833757"/>
              <a:ext cx="447858" cy="495842"/>
            </a:xfrm>
            <a:prstGeom prst="rect">
              <a:avLst/>
            </a:prstGeom>
          </p:spPr>
        </p:pic>
      </p:grpSp>
      <p:grpSp>
        <p:nvGrpSpPr>
          <p:cNvPr id="419" name="Group 418">
            <a:extLst>
              <a:ext uri="{FF2B5EF4-FFF2-40B4-BE49-F238E27FC236}">
                <a16:creationId xmlns:a16="http://schemas.microsoft.com/office/drawing/2014/main" id="{9F20A8D7-524C-4A3A-A483-A39140F4BE42}"/>
              </a:ext>
            </a:extLst>
          </p:cNvPr>
          <p:cNvGrpSpPr/>
          <p:nvPr/>
        </p:nvGrpSpPr>
        <p:grpSpPr>
          <a:xfrm>
            <a:off x="4607227" y="1415896"/>
            <a:ext cx="666644" cy="756714"/>
            <a:chOff x="4156362" y="1312548"/>
            <a:chExt cx="767719" cy="871445"/>
          </a:xfrm>
        </p:grpSpPr>
        <p:sp>
          <p:nvSpPr>
            <p:cNvPr id="1379" name="Hexagon 1378">
              <a:extLst>
                <a:ext uri="{FF2B5EF4-FFF2-40B4-BE49-F238E27FC236}">
                  <a16:creationId xmlns:a16="http://schemas.microsoft.com/office/drawing/2014/main" id="{8408904D-A700-4383-A035-466F2988A26B}"/>
                </a:ext>
              </a:extLst>
            </p:cNvPr>
            <p:cNvSpPr/>
            <p:nvPr/>
          </p:nvSpPr>
          <p:spPr>
            <a:xfrm rot="5400000">
              <a:off x="4105582" y="1363328"/>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0" name="Hexagon 1379">
              <a:extLst>
                <a:ext uri="{FF2B5EF4-FFF2-40B4-BE49-F238E27FC236}">
                  <a16:creationId xmlns:a16="http://schemas.microsoft.com/office/drawing/2014/main" id="{CE8C4C48-1FBC-4336-8AE0-05D644243804}"/>
                </a:ext>
              </a:extLst>
            </p:cNvPr>
            <p:cNvSpPr/>
            <p:nvPr/>
          </p:nvSpPr>
          <p:spPr>
            <a:xfrm rot="5400000">
              <a:off x="4164967"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04" name="Graphic 1403" descr="Icon of a wrench and screwdriver">
              <a:extLst>
                <a:ext uri="{FF2B5EF4-FFF2-40B4-BE49-F238E27FC236}">
                  <a16:creationId xmlns:a16="http://schemas.microsoft.com/office/drawing/2014/main" id="{4548D39F-2A52-482D-94A7-AD6B8B941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821" y="1559709"/>
              <a:ext cx="455636" cy="433224"/>
            </a:xfrm>
            <a:prstGeom prst="rect">
              <a:avLst/>
            </a:prstGeom>
          </p:spPr>
        </p:pic>
      </p:grpSp>
      <p:sp>
        <p:nvSpPr>
          <p:cNvPr id="1440" name="TextBox 1439">
            <a:extLst>
              <a:ext uri="{FF2B5EF4-FFF2-40B4-BE49-F238E27FC236}">
                <a16:creationId xmlns:a16="http://schemas.microsoft.com/office/drawing/2014/main" id="{71E55790-153F-4588-AD91-33F3F15D7EEB}"/>
              </a:ext>
            </a:extLst>
          </p:cNvPr>
          <p:cNvSpPr txBox="1"/>
          <p:nvPr/>
        </p:nvSpPr>
        <p:spPr>
          <a:xfrm flipH="1">
            <a:off x="857333" y="1380133"/>
            <a:ext cx="3517207"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solidFill>
                  <a:schemeClr val="accent1"/>
                </a:solidFill>
                <a:latin typeface="Segoe UI Semibold"/>
                <a:cs typeface="Segoe UI Semibold" panose="020B0502040204020203" pitchFamily="34" charset="0"/>
              </a:rPr>
              <a:t>Azure Cognitive Search </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5" name="Straight Connector 1444">
            <a:extLst>
              <a:ext uri="{FF2B5EF4-FFF2-40B4-BE49-F238E27FC236}">
                <a16:creationId xmlns:a16="http://schemas.microsoft.com/office/drawing/2014/main" id="{EFE18C89-13BD-4331-A4FA-9BB2C019C5FB}"/>
              </a:ext>
            </a:extLst>
          </p:cNvPr>
          <p:cNvCxnSpPr>
            <a:cxnSpLocks/>
          </p:cNvCxnSpPr>
          <p:nvPr/>
        </p:nvCxnSpPr>
        <p:spPr>
          <a:xfrm flipH="1">
            <a:off x="857333" y="1820639"/>
            <a:ext cx="3517207"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33" name="TextBox 1432">
            <a:extLst>
              <a:ext uri="{FF2B5EF4-FFF2-40B4-BE49-F238E27FC236}">
                <a16:creationId xmlns:a16="http://schemas.microsoft.com/office/drawing/2014/main" id="{14D303C8-F4D1-47E6-982F-1A9828E322A0}"/>
              </a:ext>
            </a:extLst>
          </p:cNvPr>
          <p:cNvSpPr txBox="1"/>
          <p:nvPr/>
        </p:nvSpPr>
        <p:spPr>
          <a:xfrm flipH="1">
            <a:off x="1006408" y="3815203"/>
            <a:ext cx="3364703"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Variety of Datasets</a:t>
            </a:r>
          </a:p>
        </p:txBody>
      </p:sp>
      <p:cxnSp>
        <p:nvCxnSpPr>
          <p:cNvPr id="1446" name="Straight Connector 1445">
            <a:extLst>
              <a:ext uri="{FF2B5EF4-FFF2-40B4-BE49-F238E27FC236}">
                <a16:creationId xmlns:a16="http://schemas.microsoft.com/office/drawing/2014/main" id="{1DD35203-BD30-4322-865E-5CFCC022E440}"/>
              </a:ext>
            </a:extLst>
          </p:cNvPr>
          <p:cNvCxnSpPr>
            <a:cxnSpLocks/>
          </p:cNvCxnSpPr>
          <p:nvPr/>
        </p:nvCxnSpPr>
        <p:spPr>
          <a:xfrm flipH="1">
            <a:off x="1006408" y="4234744"/>
            <a:ext cx="3364703"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9ED160D4-9995-4891-90ED-38E4EA2612E4}"/>
              </a:ext>
            </a:extLst>
          </p:cNvPr>
          <p:cNvSpPr txBox="1">
            <a:spLocks/>
          </p:cNvSpPr>
          <p:nvPr/>
        </p:nvSpPr>
        <p:spPr>
          <a:xfrm flipH="1">
            <a:off x="1543189" y="4357902"/>
            <a:ext cx="2827922" cy="1292662"/>
          </a:xfrm>
          <a:prstGeom prst="rect">
            <a:avLst/>
          </a:prstGeom>
          <a:noFill/>
        </p:spPr>
        <p:txBody>
          <a:bodyPr wrap="square" lIns="0" tIns="0" rIns="0" bIns="0" rtlCol="0" anchor="t">
            <a:noAutofit/>
          </a:bodyPr>
          <a:lstStyle/>
          <a:p>
            <a:pPr marL="0" marR="0" lvl="0" indent="0" algn="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Unlock valuable insights from your datasets, whether they consist of textual data or tabular information.</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224431E-CD01-4B64-95DA-29D8F29314C7}"/>
              </a:ext>
            </a:extLst>
          </p:cNvPr>
          <p:cNvGrpSpPr/>
          <p:nvPr/>
        </p:nvGrpSpPr>
        <p:grpSpPr>
          <a:xfrm>
            <a:off x="4667643" y="2098180"/>
            <a:ext cx="2853054" cy="2853054"/>
            <a:chOff x="4606151" y="2057473"/>
            <a:chExt cx="2853054" cy="2853054"/>
          </a:xfrm>
        </p:grpSpPr>
        <p:sp>
          <p:nvSpPr>
            <p:cNvPr id="3" name="Oval 2">
              <a:extLst>
                <a:ext uri="{FF2B5EF4-FFF2-40B4-BE49-F238E27FC236}">
                  <a16:creationId xmlns:a16="http://schemas.microsoft.com/office/drawing/2014/main" id="{3F674673-DCE1-478B-9DE6-0ABE868296EE}"/>
                </a:ext>
              </a:extLst>
            </p:cNvPr>
            <p:cNvSpPr/>
            <p:nvPr/>
          </p:nvSpPr>
          <p:spPr>
            <a:xfrm>
              <a:off x="4606151" y="2057473"/>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84E889C-08D3-4A30-BC28-690F9D600498}"/>
                </a:ext>
              </a:extLst>
            </p:cNvPr>
            <p:cNvGrpSpPr/>
            <p:nvPr/>
          </p:nvGrpSpPr>
          <p:grpSpPr>
            <a:xfrm>
              <a:off x="4615065" y="2115535"/>
              <a:ext cx="2823849" cy="2736930"/>
              <a:chOff x="4580573" y="2125510"/>
              <a:chExt cx="2823849" cy="2736930"/>
            </a:xfrm>
          </p:grpSpPr>
          <p:grpSp>
            <p:nvGrpSpPr>
              <p:cNvPr id="420" name="Group 419">
                <a:extLst>
                  <a:ext uri="{FF2B5EF4-FFF2-40B4-BE49-F238E27FC236}">
                    <a16:creationId xmlns:a16="http://schemas.microsoft.com/office/drawing/2014/main" id="{0436FA5D-BF41-48C5-8DA0-874C53913197}"/>
                  </a:ext>
                </a:extLst>
              </p:cNvPr>
              <p:cNvGrpSpPr/>
              <p:nvPr/>
            </p:nvGrpSpPr>
            <p:grpSpPr>
              <a:xfrm>
                <a:off x="4591950" y="2125510"/>
                <a:ext cx="2812472" cy="2736930"/>
                <a:chOff x="4312787" y="1693684"/>
                <a:chExt cx="3566426" cy="3470633"/>
              </a:xfrm>
            </p:grpSpPr>
            <p:grpSp>
              <p:nvGrpSpPr>
                <p:cNvPr id="1202" name="Group 1201">
                  <a:extLst>
                    <a:ext uri="{FF2B5EF4-FFF2-40B4-BE49-F238E27FC236}">
                      <a16:creationId xmlns:a16="http://schemas.microsoft.com/office/drawing/2014/main" id="{D11CE583-2F6F-4D05-849E-5EE4CD217295}"/>
                    </a:ext>
                  </a:extLst>
                </p:cNvPr>
                <p:cNvGrpSpPr/>
                <p:nvPr/>
              </p:nvGrpSpPr>
              <p:grpSpPr>
                <a:xfrm>
                  <a:off x="4360807" y="1708204"/>
                  <a:ext cx="3479358" cy="3452762"/>
                  <a:chOff x="4625725" y="3279330"/>
                  <a:chExt cx="2922470" cy="4962716"/>
                </a:xfrm>
              </p:grpSpPr>
              <p:cxnSp>
                <p:nvCxnSpPr>
                  <p:cNvPr id="1240" name="Straight Connector 1239">
                    <a:extLst>
                      <a:ext uri="{FF2B5EF4-FFF2-40B4-BE49-F238E27FC236}">
                        <a16:creationId xmlns:a16="http://schemas.microsoft.com/office/drawing/2014/main" id="{A38BE0F9-1395-4602-8C0A-99BE2551E764}"/>
                      </a:ext>
                    </a:extLst>
                  </p:cNvPr>
                  <p:cNvCxnSpPr>
                    <a:cxnSpLocks/>
                  </p:cNvCxnSpPr>
                  <p:nvPr/>
                </p:nvCxnSpPr>
                <p:spPr>
                  <a:xfrm flipH="1" flipV="1">
                    <a:off x="5856825" y="3559079"/>
                    <a:ext cx="240120"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F34E8221-C8C3-4D93-9ABC-A3425DF08B58}"/>
                      </a:ext>
                    </a:extLst>
                  </p:cNvPr>
                  <p:cNvCxnSpPr>
                    <a:cxnSpLocks/>
                  </p:cNvCxnSpPr>
                  <p:nvPr/>
                </p:nvCxnSpPr>
                <p:spPr>
                  <a:xfrm flipH="1">
                    <a:off x="5783128"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1A90075-5E61-4386-9374-6571254CB307}"/>
                      </a:ext>
                    </a:extLst>
                  </p:cNvPr>
                  <p:cNvCxnSpPr>
                    <a:cxnSpLocks/>
                  </p:cNvCxnSpPr>
                  <p:nvPr/>
                </p:nvCxnSpPr>
                <p:spPr>
                  <a:xfrm flipH="1" flipV="1">
                    <a:off x="5783128" y="4825017"/>
                    <a:ext cx="313817"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8A65F00-84E6-4E9F-B70A-8E398C9B8612}"/>
                      </a:ext>
                    </a:extLst>
                  </p:cNvPr>
                  <p:cNvCxnSpPr>
                    <a:cxnSpLocks/>
                  </p:cNvCxnSpPr>
                  <p:nvPr/>
                </p:nvCxnSpPr>
                <p:spPr>
                  <a:xfrm>
                    <a:off x="5691008"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F11965C7-2575-45A8-8CEB-8121A10717FD}"/>
                      </a:ext>
                    </a:extLst>
                  </p:cNvPr>
                  <p:cNvCxnSpPr>
                    <a:cxnSpLocks/>
                  </p:cNvCxnSpPr>
                  <p:nvPr/>
                </p:nvCxnSpPr>
                <p:spPr>
                  <a:xfrm flipV="1">
                    <a:off x="5540544"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5F1CFDEF-DE37-45E2-8C87-E8E59F2B790F}"/>
                      </a:ext>
                    </a:extLst>
                  </p:cNvPr>
                  <p:cNvCxnSpPr>
                    <a:cxnSpLocks/>
                  </p:cNvCxnSpPr>
                  <p:nvPr/>
                </p:nvCxnSpPr>
                <p:spPr>
                  <a:xfrm>
                    <a:off x="5542079"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D958BA23-54E4-4CF1-9241-42EA963AB9A9}"/>
                      </a:ext>
                    </a:extLst>
                  </p:cNvPr>
                  <p:cNvCxnSpPr>
                    <a:cxnSpLocks/>
                  </p:cNvCxnSpPr>
                  <p:nvPr/>
                </p:nvCxnSpPr>
                <p:spPr>
                  <a:xfrm flipV="1">
                    <a:off x="5460962"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026DC55D-5E11-4445-978C-3C3680E65641}"/>
                      </a:ext>
                    </a:extLst>
                  </p:cNvPr>
                  <p:cNvCxnSpPr>
                    <a:cxnSpLocks/>
                  </p:cNvCxnSpPr>
                  <p:nvPr/>
                </p:nvCxnSpPr>
                <p:spPr>
                  <a:xfrm>
                    <a:off x="5376039"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C40A63D-D5F6-4055-99B1-127F221003F8}"/>
                      </a:ext>
                    </a:extLst>
                  </p:cNvPr>
                  <p:cNvCxnSpPr>
                    <a:cxnSpLocks/>
                  </p:cNvCxnSpPr>
                  <p:nvPr/>
                </p:nvCxnSpPr>
                <p:spPr>
                  <a:xfrm flipV="1">
                    <a:off x="5109573"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DB1CDABA-E6EC-4B06-87C2-9F2A6CDCE330}"/>
                      </a:ext>
                    </a:extLst>
                  </p:cNvPr>
                  <p:cNvCxnSpPr>
                    <a:cxnSpLocks/>
                  </p:cNvCxnSpPr>
                  <p:nvPr/>
                </p:nvCxnSpPr>
                <p:spPr>
                  <a:xfrm>
                    <a:off x="5109573"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396F3EFA-2022-41C9-AB64-86E7CF46E4CC}"/>
                      </a:ext>
                    </a:extLst>
                  </p:cNvPr>
                  <p:cNvCxnSpPr>
                    <a:cxnSpLocks/>
                  </p:cNvCxnSpPr>
                  <p:nvPr/>
                </p:nvCxnSpPr>
                <p:spPr>
                  <a:xfrm flipV="1">
                    <a:off x="4985508"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F3AC7C23-293E-4596-AD0A-A846E332C638}"/>
                      </a:ext>
                    </a:extLst>
                  </p:cNvPr>
                  <p:cNvCxnSpPr>
                    <a:cxnSpLocks/>
                  </p:cNvCxnSpPr>
                  <p:nvPr/>
                </p:nvCxnSpPr>
                <p:spPr>
                  <a:xfrm flipH="1">
                    <a:off x="5408121"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1C0AB5DA-302F-402D-AAF3-DB5355D970A9}"/>
                      </a:ext>
                    </a:extLst>
                  </p:cNvPr>
                  <p:cNvCxnSpPr>
                    <a:cxnSpLocks/>
                  </p:cNvCxnSpPr>
                  <p:nvPr/>
                </p:nvCxnSpPr>
                <p:spPr>
                  <a:xfrm flipH="1" flipV="1">
                    <a:off x="5405078"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687C5222-790B-4D76-B75A-EB4DC6F375C6}"/>
                      </a:ext>
                    </a:extLst>
                  </p:cNvPr>
                  <p:cNvCxnSpPr>
                    <a:cxnSpLocks/>
                  </p:cNvCxnSpPr>
                  <p:nvPr/>
                </p:nvCxnSpPr>
                <p:spPr>
                  <a:xfrm flipH="1">
                    <a:off x="5221289"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5A7645B-5B27-40DA-B4B9-2242B474AD3E}"/>
                      </a:ext>
                    </a:extLst>
                  </p:cNvPr>
                  <p:cNvCxnSpPr>
                    <a:cxnSpLocks/>
                  </p:cNvCxnSpPr>
                  <p:nvPr/>
                </p:nvCxnSpPr>
                <p:spPr>
                  <a:xfrm flipH="1" flipV="1">
                    <a:off x="522128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B2B15269-CDF7-431B-A110-C5E2FEC4D48A}"/>
                      </a:ext>
                    </a:extLst>
                  </p:cNvPr>
                  <p:cNvCxnSpPr>
                    <a:cxnSpLocks/>
                  </p:cNvCxnSpPr>
                  <p:nvPr/>
                </p:nvCxnSpPr>
                <p:spPr>
                  <a:xfrm>
                    <a:off x="5094848"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B64414DD-7AA6-4A4C-8BF1-E66E290955A4}"/>
                      </a:ext>
                    </a:extLst>
                  </p:cNvPr>
                  <p:cNvCxnSpPr>
                    <a:cxnSpLocks/>
                  </p:cNvCxnSpPr>
                  <p:nvPr/>
                </p:nvCxnSpPr>
                <p:spPr>
                  <a:xfrm flipV="1">
                    <a:off x="4853288"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556494E-7C22-4DFC-98D4-42382A1D6DFE}"/>
                      </a:ext>
                    </a:extLst>
                  </p:cNvPr>
                  <p:cNvCxnSpPr>
                    <a:cxnSpLocks/>
                  </p:cNvCxnSpPr>
                  <p:nvPr/>
                </p:nvCxnSpPr>
                <p:spPr>
                  <a:xfrm>
                    <a:off x="4852915"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72B61DD3-9327-4B1B-8B15-8AF7C3B2847E}"/>
                      </a:ext>
                    </a:extLst>
                  </p:cNvPr>
                  <p:cNvCxnSpPr>
                    <a:cxnSpLocks/>
                  </p:cNvCxnSpPr>
                  <p:nvPr/>
                </p:nvCxnSpPr>
                <p:spPr>
                  <a:xfrm flipV="1">
                    <a:off x="4713636"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244097B-7D3F-43ED-BAE3-A406284CF3E2}"/>
                      </a:ext>
                    </a:extLst>
                  </p:cNvPr>
                  <p:cNvCxnSpPr>
                    <a:cxnSpLocks/>
                  </p:cNvCxnSpPr>
                  <p:nvPr/>
                </p:nvCxnSpPr>
                <p:spPr>
                  <a:xfrm>
                    <a:off x="4841964"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46704E6-45D0-4D69-8624-BAA65F9188B2}"/>
                      </a:ext>
                    </a:extLst>
                  </p:cNvPr>
                  <p:cNvCxnSpPr>
                    <a:cxnSpLocks/>
                  </p:cNvCxnSpPr>
                  <p:nvPr/>
                </p:nvCxnSpPr>
                <p:spPr>
                  <a:xfrm>
                    <a:off x="4672117"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77F8E834-989B-4A0B-BDAB-8C681C631928}"/>
                      </a:ext>
                    </a:extLst>
                  </p:cNvPr>
                  <p:cNvCxnSpPr/>
                  <p:nvPr/>
                </p:nvCxnSpPr>
                <p:spPr>
                  <a:xfrm flipV="1">
                    <a:off x="5404187"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4F1E26FF-9AD2-41AD-8EBA-8D3B92E51BF2}"/>
                      </a:ext>
                    </a:extLst>
                  </p:cNvPr>
                  <p:cNvCxnSpPr>
                    <a:cxnSpLocks/>
                  </p:cNvCxnSpPr>
                  <p:nvPr/>
                </p:nvCxnSpPr>
                <p:spPr>
                  <a:xfrm flipV="1">
                    <a:off x="553629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CBF8958C-BA26-401B-8719-1B119B03876A}"/>
                      </a:ext>
                    </a:extLst>
                  </p:cNvPr>
                  <p:cNvCxnSpPr>
                    <a:cxnSpLocks/>
                  </p:cNvCxnSpPr>
                  <p:nvPr/>
                </p:nvCxnSpPr>
                <p:spPr>
                  <a:xfrm flipV="1">
                    <a:off x="5223017"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2262F7A4-1554-4ED2-A868-A744A7FEA9B3}"/>
                      </a:ext>
                    </a:extLst>
                  </p:cNvPr>
                  <p:cNvCxnSpPr>
                    <a:cxnSpLocks/>
                  </p:cNvCxnSpPr>
                  <p:nvPr/>
                </p:nvCxnSpPr>
                <p:spPr>
                  <a:xfrm flipV="1">
                    <a:off x="4851241"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77C8DBC5-F91C-43E9-B621-CEE92372570C}"/>
                      </a:ext>
                    </a:extLst>
                  </p:cNvPr>
                  <p:cNvCxnSpPr>
                    <a:cxnSpLocks/>
                  </p:cNvCxnSpPr>
                  <p:nvPr/>
                </p:nvCxnSpPr>
                <p:spPr>
                  <a:xfrm flipV="1">
                    <a:off x="5113560"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732D452-86B9-40FE-B5B7-59EB77362BCD}"/>
                      </a:ext>
                    </a:extLst>
                  </p:cNvPr>
                  <p:cNvCxnSpPr>
                    <a:cxnSpLocks/>
                  </p:cNvCxnSpPr>
                  <p:nvPr/>
                </p:nvCxnSpPr>
                <p:spPr>
                  <a:xfrm flipV="1">
                    <a:off x="483803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229285B5-9911-4105-A4B7-30F42E6B65BD}"/>
                      </a:ext>
                    </a:extLst>
                  </p:cNvPr>
                  <p:cNvCxnSpPr>
                    <a:cxnSpLocks/>
                  </p:cNvCxnSpPr>
                  <p:nvPr/>
                </p:nvCxnSpPr>
                <p:spPr>
                  <a:xfrm flipV="1">
                    <a:off x="4670071"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4ECCC349-C1C3-407D-9056-C0DA3190E38F}"/>
                      </a:ext>
                    </a:extLst>
                  </p:cNvPr>
                  <p:cNvCxnSpPr>
                    <a:cxnSpLocks/>
                  </p:cNvCxnSpPr>
                  <p:nvPr/>
                </p:nvCxnSpPr>
                <p:spPr>
                  <a:xfrm flipV="1">
                    <a:off x="5092801"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C62EDE04-793C-401B-99CE-23B09E24290B}"/>
                      </a:ext>
                    </a:extLst>
                  </p:cNvPr>
                  <p:cNvCxnSpPr>
                    <a:cxnSpLocks/>
                  </p:cNvCxnSpPr>
                  <p:nvPr/>
                </p:nvCxnSpPr>
                <p:spPr>
                  <a:xfrm flipH="1">
                    <a:off x="5856825" y="3279330"/>
                    <a:ext cx="240121" cy="27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2D984755-76CF-441B-A3E0-3FCB21037396}"/>
                      </a:ext>
                    </a:extLst>
                  </p:cNvPr>
                  <p:cNvCxnSpPr>
                    <a:cxnSpLocks/>
                  </p:cNvCxnSpPr>
                  <p:nvPr/>
                </p:nvCxnSpPr>
                <p:spPr>
                  <a:xfrm>
                    <a:off x="6098192" y="3282531"/>
                    <a:ext cx="236443" cy="2765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02C686CD-36E4-43E8-8E75-3CC9FEE390A1}"/>
                      </a:ext>
                    </a:extLst>
                  </p:cNvPr>
                  <p:cNvCxnSpPr>
                    <a:cxnSpLocks/>
                  </p:cNvCxnSpPr>
                  <p:nvPr/>
                </p:nvCxnSpPr>
                <p:spPr>
                  <a:xfrm flipV="1">
                    <a:off x="6096945" y="3559079"/>
                    <a:ext cx="237689"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B7452A09-2C30-45FA-AB23-77F47196C51E}"/>
                      </a:ext>
                    </a:extLst>
                  </p:cNvPr>
                  <p:cNvCxnSpPr>
                    <a:cxnSpLocks/>
                  </p:cNvCxnSpPr>
                  <p:nvPr/>
                </p:nvCxnSpPr>
                <p:spPr>
                  <a:xfrm>
                    <a:off x="6098193"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B83C5087-CCA8-45C6-A0C9-D2EF937D1DEA}"/>
                      </a:ext>
                    </a:extLst>
                  </p:cNvPr>
                  <p:cNvCxnSpPr>
                    <a:cxnSpLocks/>
                  </p:cNvCxnSpPr>
                  <p:nvPr/>
                </p:nvCxnSpPr>
                <p:spPr>
                  <a:xfrm flipV="1">
                    <a:off x="6095058" y="4825017"/>
                    <a:ext cx="313273"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92CF1001-14BD-4FD7-8254-8EC528D6221A}"/>
                      </a:ext>
                    </a:extLst>
                  </p:cNvPr>
                  <p:cNvCxnSpPr>
                    <a:cxnSpLocks/>
                  </p:cNvCxnSpPr>
                  <p:nvPr/>
                </p:nvCxnSpPr>
                <p:spPr>
                  <a:xfrm flipH="1">
                    <a:off x="6334635"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1737ED12-9BF0-4EFF-9DCB-A90ACEDE9E6C}"/>
                      </a:ext>
                    </a:extLst>
                  </p:cNvPr>
                  <p:cNvCxnSpPr>
                    <a:cxnSpLocks/>
                  </p:cNvCxnSpPr>
                  <p:nvPr/>
                </p:nvCxnSpPr>
                <p:spPr>
                  <a:xfrm flipH="1" flipV="1">
                    <a:off x="6334636"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768F4AAE-A9D0-46F6-B0AC-E6D2FD6DA240}"/>
                      </a:ext>
                    </a:extLst>
                  </p:cNvPr>
                  <p:cNvCxnSpPr>
                    <a:cxnSpLocks/>
                  </p:cNvCxnSpPr>
                  <p:nvPr/>
                </p:nvCxnSpPr>
                <p:spPr>
                  <a:xfrm flipH="1">
                    <a:off x="6407788"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DBF3366-4A02-44C6-AA13-AD348322C609}"/>
                      </a:ext>
                    </a:extLst>
                  </p:cNvPr>
                  <p:cNvCxnSpPr>
                    <a:cxnSpLocks/>
                  </p:cNvCxnSpPr>
                  <p:nvPr/>
                </p:nvCxnSpPr>
                <p:spPr>
                  <a:xfrm flipH="1" flipV="1">
                    <a:off x="6409676"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FF0183A5-93F4-4ECD-B8CD-A11CAB498FB8}"/>
                      </a:ext>
                    </a:extLst>
                  </p:cNvPr>
                  <p:cNvCxnSpPr>
                    <a:cxnSpLocks/>
                  </p:cNvCxnSpPr>
                  <p:nvPr/>
                </p:nvCxnSpPr>
                <p:spPr>
                  <a:xfrm flipH="1">
                    <a:off x="6787272"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44F00BCB-10FF-4E87-BC68-8AF312BABAD4}"/>
                      </a:ext>
                    </a:extLst>
                  </p:cNvPr>
                  <p:cNvCxnSpPr>
                    <a:cxnSpLocks/>
                  </p:cNvCxnSpPr>
                  <p:nvPr/>
                </p:nvCxnSpPr>
                <p:spPr>
                  <a:xfrm flipH="1" flipV="1">
                    <a:off x="6787114"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F93D40EF-E879-4E48-AD72-4A260EF2382D}"/>
                      </a:ext>
                    </a:extLst>
                  </p:cNvPr>
                  <p:cNvCxnSpPr>
                    <a:cxnSpLocks/>
                  </p:cNvCxnSpPr>
                  <p:nvPr/>
                </p:nvCxnSpPr>
                <p:spPr>
                  <a:xfrm flipH="1">
                    <a:off x="6971092"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9E886642-1753-48EE-9B86-6239418DEB81}"/>
                      </a:ext>
                    </a:extLst>
                  </p:cNvPr>
                  <p:cNvCxnSpPr>
                    <a:cxnSpLocks/>
                  </p:cNvCxnSpPr>
                  <p:nvPr/>
                </p:nvCxnSpPr>
                <p:spPr>
                  <a:xfrm flipH="1" flipV="1">
                    <a:off x="6970171"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1D086501-C8DD-4F3B-9F0F-084A7536BADB}"/>
                      </a:ext>
                    </a:extLst>
                  </p:cNvPr>
                  <p:cNvCxnSpPr>
                    <a:cxnSpLocks/>
                  </p:cNvCxnSpPr>
                  <p:nvPr/>
                </p:nvCxnSpPr>
                <p:spPr>
                  <a:xfrm>
                    <a:off x="6500452"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35FB9A9C-5FB6-4376-A8CF-1B148454889B}"/>
                      </a:ext>
                    </a:extLst>
                  </p:cNvPr>
                  <p:cNvCxnSpPr>
                    <a:cxnSpLocks/>
                  </p:cNvCxnSpPr>
                  <p:nvPr/>
                </p:nvCxnSpPr>
                <p:spPr>
                  <a:xfrm flipV="1">
                    <a:off x="6651235"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1B50307A-C9F6-4276-8D4B-DA4EE03794E8}"/>
                      </a:ext>
                    </a:extLst>
                  </p:cNvPr>
                  <p:cNvCxnSpPr>
                    <a:cxnSpLocks/>
                  </p:cNvCxnSpPr>
                  <p:nvPr/>
                </p:nvCxnSpPr>
                <p:spPr>
                  <a:xfrm>
                    <a:off x="6653122"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AD358CA8-B0C4-4976-935A-61CED6ECC607}"/>
                      </a:ext>
                    </a:extLst>
                  </p:cNvPr>
                  <p:cNvCxnSpPr>
                    <a:cxnSpLocks/>
                  </p:cNvCxnSpPr>
                  <p:nvPr/>
                </p:nvCxnSpPr>
                <p:spPr>
                  <a:xfrm flipV="1">
                    <a:off x="672860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AE0A4694-D1B8-4C68-AD4A-C17890C3E455}"/>
                      </a:ext>
                    </a:extLst>
                  </p:cNvPr>
                  <p:cNvCxnSpPr>
                    <a:cxnSpLocks/>
                  </p:cNvCxnSpPr>
                  <p:nvPr/>
                </p:nvCxnSpPr>
                <p:spPr>
                  <a:xfrm flipH="1">
                    <a:off x="7083561"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065083D0-65DA-4120-8B39-048173ED9EB4}"/>
                      </a:ext>
                    </a:extLst>
                  </p:cNvPr>
                  <p:cNvCxnSpPr>
                    <a:cxnSpLocks/>
                  </p:cNvCxnSpPr>
                  <p:nvPr/>
                </p:nvCxnSpPr>
                <p:spPr>
                  <a:xfrm flipH="1" flipV="1">
                    <a:off x="7081515"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5506327D-89AA-44D8-9566-57F48CEC9987}"/>
                      </a:ext>
                    </a:extLst>
                  </p:cNvPr>
                  <p:cNvCxnSpPr>
                    <a:cxnSpLocks/>
                  </p:cNvCxnSpPr>
                  <p:nvPr/>
                </p:nvCxnSpPr>
                <p:spPr>
                  <a:xfrm flipH="1">
                    <a:off x="7206069"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B0B329F-E5F8-43B1-814B-E39830791287}"/>
                      </a:ext>
                    </a:extLst>
                  </p:cNvPr>
                  <p:cNvCxnSpPr>
                    <a:cxnSpLocks/>
                  </p:cNvCxnSpPr>
                  <p:nvPr/>
                </p:nvCxnSpPr>
                <p:spPr>
                  <a:xfrm flipH="1" flipV="1">
                    <a:off x="7338172"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17AD43CB-E199-46B3-AFB8-7EF15C0E7611}"/>
                      </a:ext>
                    </a:extLst>
                  </p:cNvPr>
                  <p:cNvCxnSpPr>
                    <a:cxnSpLocks/>
                  </p:cNvCxnSpPr>
                  <p:nvPr/>
                </p:nvCxnSpPr>
                <p:spPr>
                  <a:xfrm flipH="1">
                    <a:off x="7338172"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ED9310B8-37EB-4E96-903E-4239B94E4B9A}"/>
                      </a:ext>
                    </a:extLst>
                  </p:cNvPr>
                  <p:cNvCxnSpPr>
                    <a:cxnSpLocks/>
                  </p:cNvCxnSpPr>
                  <p:nvPr/>
                </p:nvCxnSpPr>
                <p:spPr>
                  <a:xfrm flipH="1">
                    <a:off x="7479712"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9DA20C5E-B06E-41A3-AFEB-656CC2BFF3C1}"/>
                      </a:ext>
                    </a:extLst>
                  </p:cNvPr>
                  <p:cNvCxnSpPr/>
                  <p:nvPr/>
                </p:nvCxnSpPr>
                <p:spPr>
                  <a:xfrm flipH="1" flipV="1">
                    <a:off x="6334636"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09AF881E-D9D2-4A02-A449-B05800FAE08F}"/>
                      </a:ext>
                    </a:extLst>
                  </p:cNvPr>
                  <p:cNvCxnSpPr>
                    <a:cxnSpLocks/>
                  </p:cNvCxnSpPr>
                  <p:nvPr/>
                </p:nvCxnSpPr>
                <p:spPr>
                  <a:xfrm flipH="1" flipV="1">
                    <a:off x="609640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21626296-5F64-4C61-9E7F-BAB5B2A2CC36}"/>
                      </a:ext>
                    </a:extLst>
                  </p:cNvPr>
                  <p:cNvCxnSpPr>
                    <a:cxnSpLocks/>
                  </p:cNvCxnSpPr>
                  <p:nvPr/>
                </p:nvCxnSpPr>
                <p:spPr>
                  <a:xfrm flipH="1" flipV="1">
                    <a:off x="6409676"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8B027271-CA6E-4F3E-B67A-637A3965CCB1}"/>
                      </a:ext>
                    </a:extLst>
                  </p:cNvPr>
                  <p:cNvCxnSpPr>
                    <a:cxnSpLocks/>
                  </p:cNvCxnSpPr>
                  <p:nvPr/>
                </p:nvCxnSpPr>
                <p:spPr>
                  <a:xfrm flipH="1" flipV="1">
                    <a:off x="6968283"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7139F158-1B3F-4A80-B835-FD022DDBB156}"/>
                      </a:ext>
                    </a:extLst>
                  </p:cNvPr>
                  <p:cNvCxnSpPr>
                    <a:cxnSpLocks/>
                  </p:cNvCxnSpPr>
                  <p:nvPr/>
                </p:nvCxnSpPr>
                <p:spPr>
                  <a:xfrm flipH="1" flipV="1">
                    <a:off x="6649349"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CDCB26D4-B103-4E57-87AA-59788B8AB358}"/>
                      </a:ext>
                    </a:extLst>
                  </p:cNvPr>
                  <p:cNvCxnSpPr>
                    <a:cxnSpLocks/>
                  </p:cNvCxnSpPr>
                  <p:nvPr/>
                </p:nvCxnSpPr>
                <p:spPr>
                  <a:xfrm flipH="1" flipV="1">
                    <a:off x="708340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32E25C80-7938-41C0-A686-B8BB052298CC}"/>
                      </a:ext>
                    </a:extLst>
                  </p:cNvPr>
                  <p:cNvCxnSpPr>
                    <a:cxnSpLocks/>
                  </p:cNvCxnSpPr>
                  <p:nvPr/>
                </p:nvCxnSpPr>
                <p:spPr>
                  <a:xfrm flipH="1" flipV="1">
                    <a:off x="7338172"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7A0E517C-0456-4FC8-B559-161D910239CC}"/>
                      </a:ext>
                    </a:extLst>
                  </p:cNvPr>
                  <p:cNvCxnSpPr>
                    <a:cxnSpLocks/>
                  </p:cNvCxnSpPr>
                  <p:nvPr/>
                </p:nvCxnSpPr>
                <p:spPr>
                  <a:xfrm flipH="1" flipV="1">
                    <a:off x="6785225"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F7344497-986A-4CCD-9DAD-8447FAC0E89D}"/>
                      </a:ext>
                    </a:extLst>
                  </p:cNvPr>
                  <p:cNvCxnSpPr>
                    <a:cxnSpLocks/>
                  </p:cNvCxnSpPr>
                  <p:nvPr/>
                </p:nvCxnSpPr>
                <p:spPr>
                  <a:xfrm flipH="1" flipV="1">
                    <a:off x="5856780" y="7953566"/>
                    <a:ext cx="242052" cy="2884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E68D9F69-3F04-4CAE-89B4-4145FA19A35C}"/>
                      </a:ext>
                    </a:extLst>
                  </p:cNvPr>
                  <p:cNvCxnSpPr>
                    <a:cxnSpLocks/>
                  </p:cNvCxnSpPr>
                  <p:nvPr/>
                </p:nvCxnSpPr>
                <p:spPr>
                  <a:xfrm flipH="1">
                    <a:off x="5856781" y="7470423"/>
                    <a:ext cx="236390" cy="48314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6355BB7C-9683-4221-8D6E-1CBCB31F67A9}"/>
                      </a:ext>
                    </a:extLst>
                  </p:cNvPr>
                  <p:cNvCxnSpPr>
                    <a:cxnSpLocks/>
                  </p:cNvCxnSpPr>
                  <p:nvPr/>
                </p:nvCxnSpPr>
                <p:spPr>
                  <a:xfrm flipH="1" flipV="1">
                    <a:off x="5783083" y="6687625"/>
                    <a:ext cx="310087" cy="77639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93900BC8-5768-46B7-A5A5-F82295723E3C}"/>
                      </a:ext>
                    </a:extLst>
                  </p:cNvPr>
                  <p:cNvCxnSpPr>
                    <a:cxnSpLocks/>
                  </p:cNvCxnSpPr>
                  <p:nvPr/>
                </p:nvCxnSpPr>
                <p:spPr>
                  <a:xfrm flipH="1">
                    <a:off x="5783083"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EADEE67C-EE9F-4D56-87CB-4754A94D665A}"/>
                      </a:ext>
                    </a:extLst>
                  </p:cNvPr>
                  <p:cNvCxnSpPr>
                    <a:cxnSpLocks/>
                  </p:cNvCxnSpPr>
                  <p:nvPr/>
                </p:nvCxnSpPr>
                <p:spPr>
                  <a:xfrm flipV="1">
                    <a:off x="5690963"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97B40837-9969-4334-ADF8-3F0C7F7DD98F}"/>
                      </a:ext>
                    </a:extLst>
                  </p:cNvPr>
                  <p:cNvCxnSpPr>
                    <a:cxnSpLocks/>
                  </p:cNvCxnSpPr>
                  <p:nvPr/>
                </p:nvCxnSpPr>
                <p:spPr>
                  <a:xfrm>
                    <a:off x="5540500"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14EB8D53-7D81-4FE3-B6F3-6A7697F0D0FA}"/>
                      </a:ext>
                    </a:extLst>
                  </p:cNvPr>
                  <p:cNvCxnSpPr>
                    <a:cxnSpLocks/>
                  </p:cNvCxnSpPr>
                  <p:nvPr/>
                </p:nvCxnSpPr>
                <p:spPr>
                  <a:xfrm flipV="1">
                    <a:off x="5542035"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9AA3C70B-31EB-4F7B-9E62-575061CAC83F}"/>
                      </a:ext>
                    </a:extLst>
                  </p:cNvPr>
                  <p:cNvCxnSpPr>
                    <a:cxnSpLocks/>
                  </p:cNvCxnSpPr>
                  <p:nvPr/>
                </p:nvCxnSpPr>
                <p:spPr>
                  <a:xfrm>
                    <a:off x="5460918"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AA936200-BBD5-4B99-8D27-92B57877355E}"/>
                      </a:ext>
                    </a:extLst>
                  </p:cNvPr>
                  <p:cNvCxnSpPr>
                    <a:cxnSpLocks/>
                  </p:cNvCxnSpPr>
                  <p:nvPr/>
                </p:nvCxnSpPr>
                <p:spPr>
                  <a:xfrm flipV="1">
                    <a:off x="5375994"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E9E7112F-5757-4E5A-B45B-488CDFAF49F0}"/>
                      </a:ext>
                    </a:extLst>
                  </p:cNvPr>
                  <p:cNvCxnSpPr>
                    <a:cxnSpLocks/>
                  </p:cNvCxnSpPr>
                  <p:nvPr/>
                </p:nvCxnSpPr>
                <p:spPr>
                  <a:xfrm>
                    <a:off x="510952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DE9B7EEB-6C5A-49D9-8E79-FEC6F99B481F}"/>
                      </a:ext>
                    </a:extLst>
                  </p:cNvPr>
                  <p:cNvCxnSpPr>
                    <a:cxnSpLocks/>
                  </p:cNvCxnSpPr>
                  <p:nvPr/>
                </p:nvCxnSpPr>
                <p:spPr>
                  <a:xfrm flipV="1">
                    <a:off x="5109528" y="6616428"/>
                    <a:ext cx="110794" cy="59232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CF8E5263-38BA-4421-BB25-B91DAB93EEF6}"/>
                      </a:ext>
                    </a:extLst>
                  </p:cNvPr>
                  <p:cNvCxnSpPr>
                    <a:cxnSpLocks/>
                  </p:cNvCxnSpPr>
                  <p:nvPr/>
                </p:nvCxnSpPr>
                <p:spPr>
                  <a:xfrm>
                    <a:off x="4985464"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0102BF1-3CD2-492C-AE4C-F2A0EFDDA605}"/>
                      </a:ext>
                    </a:extLst>
                  </p:cNvPr>
                  <p:cNvCxnSpPr>
                    <a:cxnSpLocks/>
                  </p:cNvCxnSpPr>
                  <p:nvPr/>
                </p:nvCxnSpPr>
                <p:spPr>
                  <a:xfrm flipH="1" flipV="1">
                    <a:off x="5408077"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15BDBB64-AB5C-4C60-B62B-337E543FAF7C}"/>
                      </a:ext>
                    </a:extLst>
                  </p:cNvPr>
                  <p:cNvCxnSpPr>
                    <a:cxnSpLocks/>
                  </p:cNvCxnSpPr>
                  <p:nvPr/>
                </p:nvCxnSpPr>
                <p:spPr>
                  <a:xfrm flipH="1">
                    <a:off x="5405033"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826BF236-3C53-4226-B2B3-F36860B301B4}"/>
                      </a:ext>
                    </a:extLst>
                  </p:cNvPr>
                  <p:cNvCxnSpPr>
                    <a:cxnSpLocks/>
                  </p:cNvCxnSpPr>
                  <p:nvPr/>
                </p:nvCxnSpPr>
                <p:spPr>
                  <a:xfrm flipH="1" flipV="1">
                    <a:off x="5221245"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F6872B3-646F-4D8E-B94A-E3FDC3C0DB32}"/>
                      </a:ext>
                    </a:extLst>
                  </p:cNvPr>
                  <p:cNvCxnSpPr>
                    <a:cxnSpLocks/>
                  </p:cNvCxnSpPr>
                  <p:nvPr/>
                </p:nvCxnSpPr>
                <p:spPr>
                  <a:xfrm flipH="1">
                    <a:off x="5221245" y="5748753"/>
                    <a:ext cx="241560"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FC7CF63C-D2FB-4EC0-84FB-00F969FC9FBB}"/>
                      </a:ext>
                    </a:extLst>
                  </p:cNvPr>
                  <p:cNvCxnSpPr>
                    <a:cxnSpLocks/>
                  </p:cNvCxnSpPr>
                  <p:nvPr/>
                </p:nvCxnSpPr>
                <p:spPr>
                  <a:xfrm flipV="1">
                    <a:off x="5094803" y="721087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7D0AA503-6302-4A21-8936-4C6783D0371C}"/>
                      </a:ext>
                    </a:extLst>
                  </p:cNvPr>
                  <p:cNvCxnSpPr>
                    <a:cxnSpLocks/>
                  </p:cNvCxnSpPr>
                  <p:nvPr/>
                </p:nvCxnSpPr>
                <p:spPr>
                  <a:xfrm>
                    <a:off x="4853243"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47A40AD4-B804-48D0-94D4-BAFBD2FF287D}"/>
                      </a:ext>
                    </a:extLst>
                  </p:cNvPr>
                  <p:cNvCxnSpPr>
                    <a:cxnSpLocks/>
                  </p:cNvCxnSpPr>
                  <p:nvPr/>
                </p:nvCxnSpPr>
                <p:spPr>
                  <a:xfrm flipV="1">
                    <a:off x="4852870" y="5755159"/>
                    <a:ext cx="132476"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B4CF000D-073F-44A5-B0DE-F5F1776421F9}"/>
                      </a:ext>
                    </a:extLst>
                  </p:cNvPr>
                  <p:cNvCxnSpPr>
                    <a:cxnSpLocks/>
                  </p:cNvCxnSpPr>
                  <p:nvPr/>
                </p:nvCxnSpPr>
                <p:spPr>
                  <a:xfrm>
                    <a:off x="4713591"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FBAD2DD9-7CB2-4DCD-8B14-83762536CAF9}"/>
                      </a:ext>
                    </a:extLst>
                  </p:cNvPr>
                  <p:cNvCxnSpPr>
                    <a:cxnSpLocks/>
                  </p:cNvCxnSpPr>
                  <p:nvPr/>
                </p:nvCxnSpPr>
                <p:spPr>
                  <a:xfrm flipV="1">
                    <a:off x="4841920" y="6469149"/>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930A6092-A882-4349-A25F-6BB1D83EF819}"/>
                      </a:ext>
                    </a:extLst>
                  </p:cNvPr>
                  <p:cNvCxnSpPr>
                    <a:cxnSpLocks/>
                  </p:cNvCxnSpPr>
                  <p:nvPr/>
                </p:nvCxnSpPr>
                <p:spPr>
                  <a:xfrm flipV="1">
                    <a:off x="4672073"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6C758B93-2319-4DC2-89FC-F13DD7418D58}"/>
                      </a:ext>
                    </a:extLst>
                  </p:cNvPr>
                  <p:cNvCxnSpPr>
                    <a:cxnSpLocks/>
                  </p:cNvCxnSpPr>
                  <p:nvPr/>
                </p:nvCxnSpPr>
                <p:spPr>
                  <a:xfrm>
                    <a:off x="5404143"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CD09209E-38A8-48F8-9174-0000A1CF4ADB}"/>
                      </a:ext>
                    </a:extLst>
                  </p:cNvPr>
                  <p:cNvCxnSpPr>
                    <a:cxnSpLocks/>
                  </p:cNvCxnSpPr>
                  <p:nvPr/>
                </p:nvCxnSpPr>
                <p:spPr>
                  <a:xfrm>
                    <a:off x="5536246" y="7397656"/>
                    <a:ext cx="560699"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C5973A77-C070-43EF-B293-FB11CC5C9E0F}"/>
                      </a:ext>
                    </a:extLst>
                  </p:cNvPr>
                  <p:cNvCxnSpPr>
                    <a:cxnSpLocks/>
                  </p:cNvCxnSpPr>
                  <p:nvPr/>
                </p:nvCxnSpPr>
                <p:spPr>
                  <a:xfrm>
                    <a:off x="5222973"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5" name="Straight Connector 1324">
                    <a:extLst>
                      <a:ext uri="{FF2B5EF4-FFF2-40B4-BE49-F238E27FC236}">
                        <a16:creationId xmlns:a16="http://schemas.microsoft.com/office/drawing/2014/main" id="{504449B4-79D7-4E52-84D8-F3B41B16C878}"/>
                      </a:ext>
                    </a:extLst>
                  </p:cNvPr>
                  <p:cNvCxnSpPr>
                    <a:cxnSpLocks/>
                  </p:cNvCxnSpPr>
                  <p:nvPr/>
                </p:nvCxnSpPr>
                <p:spPr>
                  <a:xfrm>
                    <a:off x="4851196"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0EFB7B70-39AC-407F-8CF2-5D17476E2001}"/>
                      </a:ext>
                    </a:extLst>
                  </p:cNvPr>
                  <p:cNvCxnSpPr>
                    <a:cxnSpLocks/>
                  </p:cNvCxnSpPr>
                  <p:nvPr/>
                </p:nvCxnSpPr>
                <p:spPr>
                  <a:xfrm>
                    <a:off x="5113516"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BE337614-9FBF-4639-825E-FA343D22A4E4}"/>
                      </a:ext>
                    </a:extLst>
                  </p:cNvPr>
                  <p:cNvCxnSpPr>
                    <a:cxnSpLocks/>
                  </p:cNvCxnSpPr>
                  <p:nvPr/>
                </p:nvCxnSpPr>
                <p:spPr>
                  <a:xfrm>
                    <a:off x="4837986"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83AAF660-5647-4E5F-9694-E2E51A89CECE}"/>
                      </a:ext>
                    </a:extLst>
                  </p:cNvPr>
                  <p:cNvCxnSpPr>
                    <a:cxnSpLocks/>
                  </p:cNvCxnSpPr>
                  <p:nvPr/>
                </p:nvCxnSpPr>
                <p:spPr>
                  <a:xfrm>
                    <a:off x="4670026"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B8EC255B-CDE5-4279-B07A-B1CBEE5BA439}"/>
                      </a:ext>
                    </a:extLst>
                  </p:cNvPr>
                  <p:cNvCxnSpPr>
                    <a:cxnSpLocks/>
                  </p:cNvCxnSpPr>
                  <p:nvPr/>
                </p:nvCxnSpPr>
                <p:spPr>
                  <a:xfrm>
                    <a:off x="5092757"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6A4555C9-C0A7-42C3-99E4-6E5435658833}"/>
                      </a:ext>
                    </a:extLst>
                  </p:cNvPr>
                  <p:cNvCxnSpPr>
                    <a:cxnSpLocks/>
                  </p:cNvCxnSpPr>
                  <p:nvPr/>
                </p:nvCxnSpPr>
                <p:spPr>
                  <a:xfrm flipV="1">
                    <a:off x="6098148" y="7953566"/>
                    <a:ext cx="236443" cy="28653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1" name="Straight Connector 1330">
                    <a:extLst>
                      <a:ext uri="{FF2B5EF4-FFF2-40B4-BE49-F238E27FC236}">
                        <a16:creationId xmlns:a16="http://schemas.microsoft.com/office/drawing/2014/main" id="{9AC895AD-EFC0-4551-9F13-788E0CD4D1E5}"/>
                      </a:ext>
                    </a:extLst>
                  </p:cNvPr>
                  <p:cNvCxnSpPr>
                    <a:cxnSpLocks/>
                  </p:cNvCxnSpPr>
                  <p:nvPr/>
                </p:nvCxnSpPr>
                <p:spPr>
                  <a:xfrm>
                    <a:off x="6096945" y="7467222"/>
                    <a:ext cx="237644" cy="4863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E03528F8-C8FA-402A-BD68-C225361673CF}"/>
                      </a:ext>
                    </a:extLst>
                  </p:cNvPr>
                  <p:cNvCxnSpPr>
                    <a:cxnSpLocks/>
                  </p:cNvCxnSpPr>
                  <p:nvPr/>
                </p:nvCxnSpPr>
                <p:spPr>
                  <a:xfrm flipV="1">
                    <a:off x="6096945" y="6687625"/>
                    <a:ext cx="311342" cy="77959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3" name="Straight Connector 1332">
                    <a:extLst>
                      <a:ext uri="{FF2B5EF4-FFF2-40B4-BE49-F238E27FC236}">
                        <a16:creationId xmlns:a16="http://schemas.microsoft.com/office/drawing/2014/main" id="{F47CC53D-C31C-409E-A3C9-A166B0A1E7E1}"/>
                      </a:ext>
                    </a:extLst>
                  </p:cNvPr>
                  <p:cNvCxnSpPr>
                    <a:cxnSpLocks/>
                  </p:cNvCxnSpPr>
                  <p:nvPr/>
                </p:nvCxnSpPr>
                <p:spPr>
                  <a:xfrm>
                    <a:off x="6098148"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A90AECE0-0BE1-4B20-A5B1-419AFD4B223A}"/>
                      </a:ext>
                    </a:extLst>
                  </p:cNvPr>
                  <p:cNvCxnSpPr>
                    <a:cxnSpLocks/>
                  </p:cNvCxnSpPr>
                  <p:nvPr/>
                </p:nvCxnSpPr>
                <p:spPr>
                  <a:xfrm flipH="1" flipV="1">
                    <a:off x="6334591"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5" name="Straight Connector 1334">
                    <a:extLst>
                      <a:ext uri="{FF2B5EF4-FFF2-40B4-BE49-F238E27FC236}">
                        <a16:creationId xmlns:a16="http://schemas.microsoft.com/office/drawing/2014/main" id="{60D6D26C-2587-4B63-858C-22B824846B27}"/>
                      </a:ext>
                    </a:extLst>
                  </p:cNvPr>
                  <p:cNvCxnSpPr>
                    <a:cxnSpLocks/>
                  </p:cNvCxnSpPr>
                  <p:nvPr/>
                </p:nvCxnSpPr>
                <p:spPr>
                  <a:xfrm flipH="1">
                    <a:off x="6334591"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30F4ED6E-2838-4B99-AD22-E1EC2C3F0B27}"/>
                      </a:ext>
                    </a:extLst>
                  </p:cNvPr>
                  <p:cNvCxnSpPr>
                    <a:cxnSpLocks/>
                  </p:cNvCxnSpPr>
                  <p:nvPr/>
                </p:nvCxnSpPr>
                <p:spPr>
                  <a:xfrm flipH="1" flipV="1">
                    <a:off x="6407743"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7" name="Straight Connector 1336">
                    <a:extLst>
                      <a:ext uri="{FF2B5EF4-FFF2-40B4-BE49-F238E27FC236}">
                        <a16:creationId xmlns:a16="http://schemas.microsoft.com/office/drawing/2014/main" id="{04227165-2370-465A-A505-4FA38D2EF4AD}"/>
                      </a:ext>
                    </a:extLst>
                  </p:cNvPr>
                  <p:cNvCxnSpPr>
                    <a:cxnSpLocks/>
                  </p:cNvCxnSpPr>
                  <p:nvPr/>
                </p:nvCxnSpPr>
                <p:spPr>
                  <a:xfrm flipH="1">
                    <a:off x="6409630"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8" name="Straight Connector 1337">
                    <a:extLst>
                      <a:ext uri="{FF2B5EF4-FFF2-40B4-BE49-F238E27FC236}">
                        <a16:creationId xmlns:a16="http://schemas.microsoft.com/office/drawing/2014/main" id="{9DE4D824-B057-4437-81B6-2C6ABB23E71D}"/>
                      </a:ext>
                    </a:extLst>
                  </p:cNvPr>
                  <p:cNvCxnSpPr>
                    <a:cxnSpLocks/>
                  </p:cNvCxnSpPr>
                  <p:nvPr/>
                </p:nvCxnSpPr>
                <p:spPr>
                  <a:xfrm flipH="1" flipV="1">
                    <a:off x="6787227"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9" name="Straight Connector 1338">
                    <a:extLst>
                      <a:ext uri="{FF2B5EF4-FFF2-40B4-BE49-F238E27FC236}">
                        <a16:creationId xmlns:a16="http://schemas.microsoft.com/office/drawing/2014/main" id="{FE15C6E1-E84B-4B5F-81E9-878D51715745}"/>
                      </a:ext>
                    </a:extLst>
                  </p:cNvPr>
                  <p:cNvCxnSpPr>
                    <a:cxnSpLocks/>
                  </p:cNvCxnSpPr>
                  <p:nvPr/>
                </p:nvCxnSpPr>
                <p:spPr>
                  <a:xfrm flipH="1">
                    <a:off x="678706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0" name="Straight Connector 1339">
                    <a:extLst>
                      <a:ext uri="{FF2B5EF4-FFF2-40B4-BE49-F238E27FC236}">
                        <a16:creationId xmlns:a16="http://schemas.microsoft.com/office/drawing/2014/main" id="{56E6A961-4145-4AE2-A1B5-230BAFFDF32E}"/>
                      </a:ext>
                    </a:extLst>
                  </p:cNvPr>
                  <p:cNvCxnSpPr>
                    <a:cxnSpLocks/>
                  </p:cNvCxnSpPr>
                  <p:nvPr/>
                </p:nvCxnSpPr>
                <p:spPr>
                  <a:xfrm flipH="1" flipV="1">
                    <a:off x="6971048" y="6616428"/>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1" name="Straight Connector 1340">
                    <a:extLst>
                      <a:ext uri="{FF2B5EF4-FFF2-40B4-BE49-F238E27FC236}">
                        <a16:creationId xmlns:a16="http://schemas.microsoft.com/office/drawing/2014/main" id="{ECE2803D-4451-432D-8D95-4A2355B9FC81}"/>
                      </a:ext>
                    </a:extLst>
                  </p:cNvPr>
                  <p:cNvCxnSpPr>
                    <a:cxnSpLocks/>
                  </p:cNvCxnSpPr>
                  <p:nvPr/>
                </p:nvCxnSpPr>
                <p:spPr>
                  <a:xfrm flipH="1">
                    <a:off x="6970125"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2" name="Straight Connector 1341">
                    <a:extLst>
                      <a:ext uri="{FF2B5EF4-FFF2-40B4-BE49-F238E27FC236}">
                        <a16:creationId xmlns:a16="http://schemas.microsoft.com/office/drawing/2014/main" id="{37C26B4F-3CA6-49BD-84FB-845EB3073BCA}"/>
                      </a:ext>
                    </a:extLst>
                  </p:cNvPr>
                  <p:cNvCxnSpPr>
                    <a:cxnSpLocks/>
                  </p:cNvCxnSpPr>
                  <p:nvPr/>
                </p:nvCxnSpPr>
                <p:spPr>
                  <a:xfrm flipV="1">
                    <a:off x="6500408"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3" name="Straight Connector 1342">
                    <a:extLst>
                      <a:ext uri="{FF2B5EF4-FFF2-40B4-BE49-F238E27FC236}">
                        <a16:creationId xmlns:a16="http://schemas.microsoft.com/office/drawing/2014/main" id="{5631CCBB-0F61-4617-8F30-31F077BEB93A}"/>
                      </a:ext>
                    </a:extLst>
                  </p:cNvPr>
                  <p:cNvCxnSpPr>
                    <a:cxnSpLocks/>
                  </p:cNvCxnSpPr>
                  <p:nvPr/>
                </p:nvCxnSpPr>
                <p:spPr>
                  <a:xfrm>
                    <a:off x="6651190"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281F5A3A-981F-49EA-B67B-BC0F1FB0EB7B}"/>
                      </a:ext>
                    </a:extLst>
                  </p:cNvPr>
                  <p:cNvCxnSpPr>
                    <a:cxnSpLocks/>
                  </p:cNvCxnSpPr>
                  <p:nvPr/>
                </p:nvCxnSpPr>
                <p:spPr>
                  <a:xfrm flipV="1">
                    <a:off x="6653078"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5" name="Straight Connector 1344">
                    <a:extLst>
                      <a:ext uri="{FF2B5EF4-FFF2-40B4-BE49-F238E27FC236}">
                        <a16:creationId xmlns:a16="http://schemas.microsoft.com/office/drawing/2014/main" id="{124B5AA1-2D81-47EA-A289-8997B371739B}"/>
                      </a:ext>
                    </a:extLst>
                  </p:cNvPr>
                  <p:cNvCxnSpPr>
                    <a:cxnSpLocks/>
                  </p:cNvCxnSpPr>
                  <p:nvPr/>
                </p:nvCxnSpPr>
                <p:spPr>
                  <a:xfrm>
                    <a:off x="6728565" y="5748753"/>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CD65D98F-493F-418F-9979-3245BC075EA8}"/>
                      </a:ext>
                    </a:extLst>
                  </p:cNvPr>
                  <p:cNvCxnSpPr>
                    <a:cxnSpLocks/>
                  </p:cNvCxnSpPr>
                  <p:nvPr/>
                </p:nvCxnSpPr>
                <p:spPr>
                  <a:xfrm flipH="1" flipV="1">
                    <a:off x="7083516" y="7210868"/>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BD7B02A0-692A-47CB-A11E-2B7F0D0AF307}"/>
                      </a:ext>
                    </a:extLst>
                  </p:cNvPr>
                  <p:cNvCxnSpPr>
                    <a:cxnSpLocks/>
                  </p:cNvCxnSpPr>
                  <p:nvPr/>
                </p:nvCxnSpPr>
                <p:spPr>
                  <a:xfrm flipH="1">
                    <a:off x="7081469"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2FA545D2-FE8C-4E1B-B9E8-6D753F395770}"/>
                      </a:ext>
                    </a:extLst>
                  </p:cNvPr>
                  <p:cNvCxnSpPr>
                    <a:cxnSpLocks/>
                  </p:cNvCxnSpPr>
                  <p:nvPr/>
                </p:nvCxnSpPr>
                <p:spPr>
                  <a:xfrm flipH="1" flipV="1">
                    <a:off x="7206025" y="5755157"/>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1D3ABF78-E4B8-41C0-B712-9B3E9D4CFBBF}"/>
                      </a:ext>
                    </a:extLst>
                  </p:cNvPr>
                  <p:cNvCxnSpPr>
                    <a:cxnSpLocks/>
                  </p:cNvCxnSpPr>
                  <p:nvPr/>
                </p:nvCxnSpPr>
                <p:spPr>
                  <a:xfrm flipH="1">
                    <a:off x="7338128"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CFDEE8DA-4F19-48BC-848B-3CA031D52E7B}"/>
                      </a:ext>
                    </a:extLst>
                  </p:cNvPr>
                  <p:cNvCxnSpPr>
                    <a:cxnSpLocks/>
                  </p:cNvCxnSpPr>
                  <p:nvPr/>
                </p:nvCxnSpPr>
                <p:spPr>
                  <a:xfrm flipH="1" flipV="1">
                    <a:off x="7338128" y="6469147"/>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ABE3F4F2-2CA9-4400-B820-ED7036489755}"/>
                      </a:ext>
                    </a:extLst>
                  </p:cNvPr>
                  <p:cNvCxnSpPr>
                    <a:cxnSpLocks/>
                  </p:cNvCxnSpPr>
                  <p:nvPr/>
                </p:nvCxnSpPr>
                <p:spPr>
                  <a:xfrm flipH="1" flipV="1">
                    <a:off x="7479666"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A56756F2-A067-47DD-A800-311AF10EA216}"/>
                      </a:ext>
                    </a:extLst>
                  </p:cNvPr>
                  <p:cNvCxnSpPr/>
                  <p:nvPr/>
                </p:nvCxnSpPr>
                <p:spPr>
                  <a:xfrm flipH="1">
                    <a:off x="6334591"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562169D8-4C2E-42F4-ADAF-A6448A262B94}"/>
                      </a:ext>
                    </a:extLst>
                  </p:cNvPr>
                  <p:cNvCxnSpPr>
                    <a:cxnSpLocks/>
                  </p:cNvCxnSpPr>
                  <p:nvPr/>
                </p:nvCxnSpPr>
                <p:spPr>
                  <a:xfrm flipH="1">
                    <a:off x="6095058" y="7397656"/>
                    <a:ext cx="560066"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F74FFBD5-C15B-4741-AFEF-1B3D8F9726B2}"/>
                      </a:ext>
                    </a:extLst>
                  </p:cNvPr>
                  <p:cNvCxnSpPr>
                    <a:cxnSpLocks/>
                  </p:cNvCxnSpPr>
                  <p:nvPr/>
                </p:nvCxnSpPr>
                <p:spPr>
                  <a:xfrm flipH="1">
                    <a:off x="6409630"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5" name="Straight Connector 1354">
                    <a:extLst>
                      <a:ext uri="{FF2B5EF4-FFF2-40B4-BE49-F238E27FC236}">
                        <a16:creationId xmlns:a16="http://schemas.microsoft.com/office/drawing/2014/main" id="{65205631-D43A-4F4A-9F86-B82BE4680579}"/>
                      </a:ext>
                    </a:extLst>
                  </p:cNvPr>
                  <p:cNvCxnSpPr>
                    <a:cxnSpLocks/>
                  </p:cNvCxnSpPr>
                  <p:nvPr/>
                </p:nvCxnSpPr>
                <p:spPr>
                  <a:xfrm flipH="1">
                    <a:off x="6968238"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773FD373-2D8C-4F76-8396-A21558D4B503}"/>
                      </a:ext>
                    </a:extLst>
                  </p:cNvPr>
                  <p:cNvCxnSpPr>
                    <a:cxnSpLocks/>
                  </p:cNvCxnSpPr>
                  <p:nvPr/>
                </p:nvCxnSpPr>
                <p:spPr>
                  <a:xfrm flipH="1">
                    <a:off x="6649303"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8484443-B38C-42BC-A649-61878F730108}"/>
                      </a:ext>
                    </a:extLst>
                  </p:cNvPr>
                  <p:cNvCxnSpPr>
                    <a:cxnSpLocks/>
                  </p:cNvCxnSpPr>
                  <p:nvPr/>
                </p:nvCxnSpPr>
                <p:spPr>
                  <a:xfrm flipH="1">
                    <a:off x="7083357"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BB8750E6-A8A0-49B3-AD9B-E2AAE6C763B0}"/>
                      </a:ext>
                    </a:extLst>
                  </p:cNvPr>
                  <p:cNvCxnSpPr>
                    <a:cxnSpLocks/>
                  </p:cNvCxnSpPr>
                  <p:nvPr/>
                </p:nvCxnSpPr>
                <p:spPr>
                  <a:xfrm flipH="1">
                    <a:off x="7338128"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C0915605-9DA9-49F9-A562-590474C8811C}"/>
                      </a:ext>
                    </a:extLst>
                  </p:cNvPr>
                  <p:cNvCxnSpPr>
                    <a:cxnSpLocks/>
                  </p:cNvCxnSpPr>
                  <p:nvPr/>
                </p:nvCxnSpPr>
                <p:spPr>
                  <a:xfrm flipH="1">
                    <a:off x="6785181"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3EC1BF12-3067-4DD9-917F-2B9D42581BB6}"/>
                      </a:ext>
                    </a:extLst>
                  </p:cNvPr>
                  <p:cNvCxnSpPr/>
                  <p:nvPr/>
                </p:nvCxnSpPr>
                <p:spPr>
                  <a:xfrm>
                    <a:off x="4625725"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ADE58E9F-BE44-4F5A-9CFF-1AACE4063588}"/>
                      </a:ext>
                    </a:extLst>
                  </p:cNvPr>
                  <p:cNvCxnSpPr>
                    <a:cxnSpLocks/>
                  </p:cNvCxnSpPr>
                  <p:nvPr/>
                </p:nvCxnSpPr>
                <p:spPr>
                  <a:xfrm>
                    <a:off x="4713636"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Straight Connector 1361">
                    <a:extLst>
                      <a:ext uri="{FF2B5EF4-FFF2-40B4-BE49-F238E27FC236}">
                        <a16:creationId xmlns:a16="http://schemas.microsoft.com/office/drawing/2014/main" id="{D1030D59-A2F6-4BCD-B20E-2B3E9D6999DE}"/>
                      </a:ext>
                    </a:extLst>
                  </p:cNvPr>
                  <p:cNvCxnSpPr>
                    <a:cxnSpLocks/>
                  </p:cNvCxnSpPr>
                  <p:nvPr/>
                </p:nvCxnSpPr>
                <p:spPr>
                  <a:xfrm>
                    <a:off x="4987278"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3" name="Straight Connector 1362">
                    <a:extLst>
                      <a:ext uri="{FF2B5EF4-FFF2-40B4-BE49-F238E27FC236}">
                        <a16:creationId xmlns:a16="http://schemas.microsoft.com/office/drawing/2014/main" id="{D2330AB5-38D8-4545-8262-3FEFDFE6539E}"/>
                      </a:ext>
                    </a:extLst>
                  </p:cNvPr>
                  <p:cNvCxnSpPr>
                    <a:cxnSpLocks/>
                  </p:cNvCxnSpPr>
                  <p:nvPr/>
                </p:nvCxnSpPr>
                <p:spPr>
                  <a:xfrm>
                    <a:off x="5466625"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4" name="Straight Connector 1363">
                    <a:extLst>
                      <a:ext uri="{FF2B5EF4-FFF2-40B4-BE49-F238E27FC236}">
                        <a16:creationId xmlns:a16="http://schemas.microsoft.com/office/drawing/2014/main" id="{C15CB069-8BA1-40E5-9CE3-F6BAA9AE4CA9}"/>
                      </a:ext>
                    </a:extLst>
                  </p:cNvPr>
                  <p:cNvCxnSpPr>
                    <a:cxnSpLocks/>
                  </p:cNvCxnSpPr>
                  <p:nvPr/>
                </p:nvCxnSpPr>
                <p:spPr>
                  <a:xfrm>
                    <a:off x="6093172"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5" name="Straight Connector 1364">
                    <a:extLst>
                      <a:ext uri="{FF2B5EF4-FFF2-40B4-BE49-F238E27FC236}">
                        <a16:creationId xmlns:a16="http://schemas.microsoft.com/office/drawing/2014/main" id="{5F5337D4-BD44-4B47-B6D6-087E9BC5E0DA}"/>
                      </a:ext>
                    </a:extLst>
                  </p:cNvPr>
                  <p:cNvCxnSpPr>
                    <a:cxnSpLocks/>
                  </p:cNvCxnSpPr>
                  <p:nvPr/>
                </p:nvCxnSpPr>
                <p:spPr>
                  <a:xfrm>
                    <a:off x="6736703"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6" name="Straight Connector 1365">
                    <a:extLst>
                      <a:ext uri="{FF2B5EF4-FFF2-40B4-BE49-F238E27FC236}">
                        <a16:creationId xmlns:a16="http://schemas.microsoft.com/office/drawing/2014/main" id="{A4500797-618E-4611-B934-A90ED5B207BD}"/>
                      </a:ext>
                    </a:extLst>
                  </p:cNvPr>
                  <p:cNvCxnSpPr>
                    <a:cxnSpLocks/>
                  </p:cNvCxnSpPr>
                  <p:nvPr/>
                </p:nvCxnSpPr>
                <p:spPr>
                  <a:xfrm>
                    <a:off x="7208501"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B81AFDE4-6505-4943-9342-525B7DDBCFAD}"/>
                      </a:ext>
                    </a:extLst>
                  </p:cNvPr>
                  <p:cNvCxnSpPr/>
                  <p:nvPr/>
                </p:nvCxnSpPr>
                <p:spPr>
                  <a:xfrm>
                    <a:off x="7478369"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8" name="Straight Connector 1367">
                    <a:extLst>
                      <a:ext uri="{FF2B5EF4-FFF2-40B4-BE49-F238E27FC236}">
                        <a16:creationId xmlns:a16="http://schemas.microsoft.com/office/drawing/2014/main" id="{12B04727-4706-4143-BFAD-61145E203749}"/>
                      </a:ext>
                    </a:extLst>
                  </p:cNvPr>
                  <p:cNvCxnSpPr>
                    <a:cxnSpLocks/>
                  </p:cNvCxnSpPr>
                  <p:nvPr/>
                </p:nvCxnSpPr>
                <p:spPr>
                  <a:xfrm>
                    <a:off x="5785559" y="6685995"/>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9" name="Straight Connector 1368">
                    <a:extLst>
                      <a:ext uri="{FF2B5EF4-FFF2-40B4-BE49-F238E27FC236}">
                        <a16:creationId xmlns:a16="http://schemas.microsoft.com/office/drawing/2014/main" id="{A80B5D49-4447-4D85-AB10-6778843B0DBC}"/>
                      </a:ext>
                    </a:extLst>
                  </p:cNvPr>
                  <p:cNvCxnSpPr>
                    <a:cxnSpLocks/>
                  </p:cNvCxnSpPr>
                  <p:nvPr/>
                </p:nvCxnSpPr>
                <p:spPr>
                  <a:xfrm>
                    <a:off x="5785560" y="4828980"/>
                    <a:ext cx="62371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95BC9D46-4DFD-437B-B630-A2D8FDCB39B2}"/>
                      </a:ext>
                    </a:extLst>
                  </p:cNvPr>
                  <p:cNvCxnSpPr>
                    <a:cxnSpLocks/>
                  </p:cNvCxnSpPr>
                  <p:nvPr/>
                </p:nvCxnSpPr>
                <p:spPr>
                  <a:xfrm>
                    <a:off x="5855383" y="3557885"/>
                    <a:ext cx="4774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BBDE654-3147-460A-B9D8-C3400FC0677C}"/>
                    </a:ext>
                  </a:extLst>
                </p:cNvPr>
                <p:cNvGrpSpPr/>
                <p:nvPr/>
              </p:nvGrpSpPr>
              <p:grpSpPr>
                <a:xfrm>
                  <a:off x="4464569" y="1879548"/>
                  <a:ext cx="3309736" cy="3119186"/>
                  <a:chOff x="4439476" y="1552711"/>
                  <a:chExt cx="3309736" cy="3119186"/>
                </a:xfrm>
              </p:grpSpPr>
              <p:cxnSp>
                <p:nvCxnSpPr>
                  <p:cNvPr id="434" name="Straight Connector 433">
                    <a:extLst>
                      <a:ext uri="{FF2B5EF4-FFF2-40B4-BE49-F238E27FC236}">
                        <a16:creationId xmlns:a16="http://schemas.microsoft.com/office/drawing/2014/main" id="{7789F819-22EF-4730-AFA5-490283ED44DB}"/>
                      </a:ext>
                    </a:extLst>
                  </p:cNvPr>
                  <p:cNvCxnSpPr>
                    <a:cxnSpLocks/>
                  </p:cNvCxnSpPr>
                  <p:nvPr/>
                </p:nvCxnSpPr>
                <p:spPr>
                  <a:xfrm>
                    <a:off x="5811518" y="4644126"/>
                    <a:ext cx="559524"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EE99B072-FD4B-4E83-9D46-855484623928}"/>
                      </a:ext>
                    </a:extLst>
                  </p:cNvPr>
                  <p:cNvSpPr/>
                  <p:nvPr/>
                </p:nvSpPr>
                <p:spPr bwMode="auto">
                  <a:xfrm>
                    <a:off x="5253869" y="16614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437" name="Oval 436">
                    <a:extLst>
                      <a:ext uri="{FF2B5EF4-FFF2-40B4-BE49-F238E27FC236}">
                        <a16:creationId xmlns:a16="http://schemas.microsoft.com/office/drawing/2014/main" id="{2D8FE58D-6357-43C4-BC69-268E79C38C25}"/>
                      </a:ext>
                    </a:extLst>
                  </p:cNvPr>
                  <p:cNvSpPr/>
                  <p:nvPr/>
                </p:nvSpPr>
                <p:spPr bwMode="auto">
                  <a:xfrm flipH="1">
                    <a:off x="6066225" y="188575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438" name="Oval 437">
                    <a:extLst>
                      <a:ext uri="{FF2B5EF4-FFF2-40B4-BE49-F238E27FC236}">
                        <a16:creationId xmlns:a16="http://schemas.microsoft.com/office/drawing/2014/main" id="{E5CBC887-6C0E-473A-8D9D-16622537A5B0}"/>
                      </a:ext>
                    </a:extLst>
                  </p:cNvPr>
                  <p:cNvSpPr/>
                  <p:nvPr/>
                </p:nvSpPr>
                <p:spPr bwMode="auto">
                  <a:xfrm>
                    <a:off x="4439476"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439" name="Oval 438">
                    <a:extLst>
                      <a:ext uri="{FF2B5EF4-FFF2-40B4-BE49-F238E27FC236}">
                        <a16:creationId xmlns:a16="http://schemas.microsoft.com/office/drawing/2014/main" id="{67691748-8580-4761-B4FF-83091FF0C7A8}"/>
                      </a:ext>
                    </a:extLst>
                  </p:cNvPr>
                  <p:cNvSpPr/>
                  <p:nvPr/>
                </p:nvSpPr>
                <p:spPr bwMode="auto">
                  <a:xfrm flipH="1">
                    <a:off x="4896907"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0" name="Oval 439">
                    <a:extLst>
                      <a:ext uri="{FF2B5EF4-FFF2-40B4-BE49-F238E27FC236}">
                        <a16:creationId xmlns:a16="http://schemas.microsoft.com/office/drawing/2014/main" id="{0AE20277-E2B6-47AC-8BE4-9C664C410335}"/>
                      </a:ext>
                    </a:extLst>
                  </p:cNvPr>
                  <p:cNvSpPr/>
                  <p:nvPr/>
                </p:nvSpPr>
                <p:spPr bwMode="auto">
                  <a:xfrm>
                    <a:off x="4602897" y="258153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441" name="Oval 440">
                    <a:extLst>
                      <a:ext uri="{FF2B5EF4-FFF2-40B4-BE49-F238E27FC236}">
                        <a16:creationId xmlns:a16="http://schemas.microsoft.com/office/drawing/2014/main" id="{DAC49377-1ABC-4973-9C4C-BD175ABFDCCA}"/>
                      </a:ext>
                    </a:extLst>
                  </p:cNvPr>
                  <p:cNvSpPr/>
                  <p:nvPr/>
                </p:nvSpPr>
                <p:spPr bwMode="auto">
                  <a:xfrm>
                    <a:off x="5414140" y="19411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2" name="Oval 441">
                    <a:extLst>
                      <a:ext uri="{FF2B5EF4-FFF2-40B4-BE49-F238E27FC236}">
                        <a16:creationId xmlns:a16="http://schemas.microsoft.com/office/drawing/2014/main" id="{BB39CBFE-26D1-4A78-88AB-4B93FE4090BD}"/>
                      </a:ext>
                    </a:extLst>
                  </p:cNvPr>
                  <p:cNvSpPr/>
                  <p:nvPr/>
                </p:nvSpPr>
                <p:spPr bwMode="auto">
                  <a:xfrm flipH="1">
                    <a:off x="5038551" y="248033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443" name="Oval 442">
                    <a:extLst>
                      <a:ext uri="{FF2B5EF4-FFF2-40B4-BE49-F238E27FC236}">
                        <a16:creationId xmlns:a16="http://schemas.microsoft.com/office/drawing/2014/main" id="{D75B76B0-0595-4EF2-9BAE-FF9CA8076D74}"/>
                      </a:ext>
                    </a:extLst>
                  </p:cNvPr>
                  <p:cNvSpPr/>
                  <p:nvPr/>
                </p:nvSpPr>
                <p:spPr bwMode="auto">
                  <a:xfrm>
                    <a:off x="4757630" y="307622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444" name="Oval 443">
                    <a:extLst>
                      <a:ext uri="{FF2B5EF4-FFF2-40B4-BE49-F238E27FC236}">
                        <a16:creationId xmlns:a16="http://schemas.microsoft.com/office/drawing/2014/main" id="{048EDE05-FE94-4ABC-83EA-DE99BDC930CE}"/>
                      </a:ext>
                    </a:extLst>
                  </p:cNvPr>
                  <p:cNvSpPr/>
                  <p:nvPr/>
                </p:nvSpPr>
                <p:spPr bwMode="auto">
                  <a:xfrm>
                    <a:off x="5038551" y="3669165"/>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445" name="Oval 444">
                    <a:extLst>
                      <a:ext uri="{FF2B5EF4-FFF2-40B4-BE49-F238E27FC236}">
                        <a16:creationId xmlns:a16="http://schemas.microsoft.com/office/drawing/2014/main" id="{1A84F93A-9510-48E0-83F3-16609AC258C2}"/>
                      </a:ext>
                    </a:extLst>
                  </p:cNvPr>
                  <p:cNvSpPr/>
                  <p:nvPr/>
                </p:nvSpPr>
                <p:spPr bwMode="auto">
                  <a:xfrm>
                    <a:off x="5320439"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E6ED8AAA-244D-4B7B-AF04-0B9C1FBEE47E}"/>
                      </a:ext>
                    </a:extLst>
                  </p:cNvPr>
                  <p:cNvSpPr/>
                  <p:nvPr/>
                </p:nvSpPr>
                <p:spPr bwMode="auto">
                  <a:xfrm flipH="1">
                    <a:off x="4905144" y="4076466"/>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447" name="Oval 446">
                    <a:extLst>
                      <a:ext uri="{FF2B5EF4-FFF2-40B4-BE49-F238E27FC236}">
                        <a16:creationId xmlns:a16="http://schemas.microsoft.com/office/drawing/2014/main" id="{A3AD3F24-9423-4400-A97F-D15BA1957EEA}"/>
                      </a:ext>
                    </a:extLst>
                  </p:cNvPr>
                  <p:cNvSpPr/>
                  <p:nvPr/>
                </p:nvSpPr>
                <p:spPr bwMode="auto">
                  <a:xfrm>
                    <a:off x="5697498" y="372821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448" name="Oval 447">
                    <a:extLst>
                      <a:ext uri="{FF2B5EF4-FFF2-40B4-BE49-F238E27FC236}">
                        <a16:creationId xmlns:a16="http://schemas.microsoft.com/office/drawing/2014/main" id="{3E76127D-1A54-4669-A364-FD6FC3A310D2}"/>
                      </a:ext>
                    </a:extLst>
                  </p:cNvPr>
                  <p:cNvSpPr/>
                  <p:nvPr/>
                </p:nvSpPr>
                <p:spPr bwMode="auto">
                  <a:xfrm>
                    <a:off x="5404286" y="421047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449" name="Oval 448">
                    <a:extLst>
                      <a:ext uri="{FF2B5EF4-FFF2-40B4-BE49-F238E27FC236}">
                        <a16:creationId xmlns:a16="http://schemas.microsoft.com/office/drawing/2014/main" id="{D2EB44FA-4591-45EA-B7C7-536E0C14083E}"/>
                      </a:ext>
                    </a:extLst>
                  </p:cNvPr>
                  <p:cNvSpPr/>
                  <p:nvPr/>
                </p:nvSpPr>
                <p:spPr bwMode="auto">
                  <a:xfrm flipH="1">
                    <a:off x="6721855" y="193337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450" name="Oval 449">
                    <a:extLst>
                      <a:ext uri="{FF2B5EF4-FFF2-40B4-BE49-F238E27FC236}">
                        <a16:creationId xmlns:a16="http://schemas.microsoft.com/office/drawing/2014/main" id="{164CEF22-13FC-4DD7-9D22-60CB9E8822B3}"/>
                      </a:ext>
                    </a:extLst>
                  </p:cNvPr>
                  <p:cNvSpPr/>
                  <p:nvPr/>
                </p:nvSpPr>
                <p:spPr bwMode="auto">
                  <a:xfrm flipH="1">
                    <a:off x="7093903" y="248227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451" name="Oval 450">
                    <a:extLst>
                      <a:ext uri="{FF2B5EF4-FFF2-40B4-BE49-F238E27FC236}">
                        <a16:creationId xmlns:a16="http://schemas.microsoft.com/office/drawing/2014/main" id="{A690050A-F8AB-46A6-A698-39EB573A1B64}"/>
                      </a:ext>
                    </a:extLst>
                  </p:cNvPr>
                  <p:cNvSpPr/>
                  <p:nvPr/>
                </p:nvSpPr>
                <p:spPr bwMode="auto">
                  <a:xfrm flipH="1">
                    <a:off x="6438284" y="24290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452" name="Oval 451">
                    <a:extLst>
                      <a:ext uri="{FF2B5EF4-FFF2-40B4-BE49-F238E27FC236}">
                        <a16:creationId xmlns:a16="http://schemas.microsoft.com/office/drawing/2014/main" id="{8122FEAF-B36A-4BC2-80C7-48FF3C6E1801}"/>
                      </a:ext>
                    </a:extLst>
                  </p:cNvPr>
                  <p:cNvSpPr/>
                  <p:nvPr/>
                </p:nvSpPr>
                <p:spPr bwMode="auto">
                  <a:xfrm flipH="1">
                    <a:off x="6812017"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453" name="Oval 452">
                    <a:extLst>
                      <a:ext uri="{FF2B5EF4-FFF2-40B4-BE49-F238E27FC236}">
                        <a16:creationId xmlns:a16="http://schemas.microsoft.com/office/drawing/2014/main" id="{706E3BF7-E9E9-4BC0-90B2-0B0008B25924}"/>
                      </a:ext>
                    </a:extLst>
                  </p:cNvPr>
                  <p:cNvSpPr/>
                  <p:nvPr/>
                </p:nvSpPr>
                <p:spPr bwMode="auto">
                  <a:xfrm flipH="1">
                    <a:off x="7533808" y="258152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454" name="Oval 453">
                    <a:extLst>
                      <a:ext uri="{FF2B5EF4-FFF2-40B4-BE49-F238E27FC236}">
                        <a16:creationId xmlns:a16="http://schemas.microsoft.com/office/drawing/2014/main" id="{E0F0DD19-523A-4028-8848-872699725529}"/>
                      </a:ext>
                    </a:extLst>
                  </p:cNvPr>
                  <p:cNvSpPr/>
                  <p:nvPr/>
                </p:nvSpPr>
                <p:spPr bwMode="auto">
                  <a:xfrm flipH="1">
                    <a:off x="6438284" y="371601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455" name="Oval 454">
                    <a:extLst>
                      <a:ext uri="{FF2B5EF4-FFF2-40B4-BE49-F238E27FC236}">
                        <a16:creationId xmlns:a16="http://schemas.microsoft.com/office/drawing/2014/main" id="{916DD571-2B4A-480E-A968-75820118B75B}"/>
                      </a:ext>
                    </a:extLst>
                  </p:cNvPr>
                  <p:cNvSpPr/>
                  <p:nvPr/>
                </p:nvSpPr>
                <p:spPr bwMode="auto">
                  <a:xfrm flipH="1">
                    <a:off x="7533465" y="357453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456" name="Oval 455">
                    <a:extLst>
                      <a:ext uri="{FF2B5EF4-FFF2-40B4-BE49-F238E27FC236}">
                        <a16:creationId xmlns:a16="http://schemas.microsoft.com/office/drawing/2014/main" id="{56E801C6-A5D0-4B97-9A8A-89596EF054EA}"/>
                      </a:ext>
                    </a:extLst>
                  </p:cNvPr>
                  <p:cNvSpPr/>
                  <p:nvPr/>
                </p:nvSpPr>
                <p:spPr bwMode="auto">
                  <a:xfrm flipH="1">
                    <a:off x="6066225" y="425732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457" name="Oval 456">
                    <a:extLst>
                      <a:ext uri="{FF2B5EF4-FFF2-40B4-BE49-F238E27FC236}">
                        <a16:creationId xmlns:a16="http://schemas.microsoft.com/office/drawing/2014/main" id="{D6CFBE6A-FB6F-4C0D-BCC2-4DFA75C07E64}"/>
                      </a:ext>
                    </a:extLst>
                  </p:cNvPr>
                  <p:cNvSpPr/>
                  <p:nvPr/>
                </p:nvSpPr>
                <p:spPr bwMode="auto">
                  <a:xfrm flipH="1">
                    <a:off x="7228340" y="408715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458" name="Oval 457">
                    <a:extLst>
                      <a:ext uri="{FF2B5EF4-FFF2-40B4-BE49-F238E27FC236}">
                        <a16:creationId xmlns:a16="http://schemas.microsoft.com/office/drawing/2014/main" id="{2F420E40-0171-43BD-A3D4-678E129EADC8}"/>
                      </a:ext>
                    </a:extLst>
                  </p:cNvPr>
                  <p:cNvSpPr/>
                  <p:nvPr/>
                </p:nvSpPr>
                <p:spPr bwMode="auto">
                  <a:xfrm flipH="1">
                    <a:off x="6718314" y="4217985"/>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459" name="Oval 458">
                    <a:extLst>
                      <a:ext uri="{FF2B5EF4-FFF2-40B4-BE49-F238E27FC236}">
                        <a16:creationId xmlns:a16="http://schemas.microsoft.com/office/drawing/2014/main" id="{0EACADD9-5326-46A4-BABB-8602814E7A8D}"/>
                      </a:ext>
                    </a:extLst>
                  </p:cNvPr>
                  <p:cNvSpPr/>
                  <p:nvPr/>
                </p:nvSpPr>
                <p:spPr bwMode="auto">
                  <a:xfrm flipH="1">
                    <a:off x="6344581" y="460284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460" name="Oval 459">
                    <a:extLst>
                      <a:ext uri="{FF2B5EF4-FFF2-40B4-BE49-F238E27FC236}">
                        <a16:creationId xmlns:a16="http://schemas.microsoft.com/office/drawing/2014/main" id="{06A0F236-B430-4E62-8701-C8F3684645A0}"/>
                      </a:ext>
                    </a:extLst>
                  </p:cNvPr>
                  <p:cNvSpPr/>
                  <p:nvPr/>
                </p:nvSpPr>
                <p:spPr bwMode="auto">
                  <a:xfrm flipH="1">
                    <a:off x="7380132" y="307742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461" name="Oval 460">
                    <a:extLst>
                      <a:ext uri="{FF2B5EF4-FFF2-40B4-BE49-F238E27FC236}">
                        <a16:creationId xmlns:a16="http://schemas.microsoft.com/office/drawing/2014/main" id="{1137B61E-7E48-449D-A898-2EF89F603905}"/>
                      </a:ext>
                    </a:extLst>
                  </p:cNvPr>
                  <p:cNvSpPr/>
                  <p:nvPr/>
                </p:nvSpPr>
                <p:spPr bwMode="auto">
                  <a:xfrm flipH="1">
                    <a:off x="6873793" y="449982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462" name="Oval 461">
                    <a:extLst>
                      <a:ext uri="{FF2B5EF4-FFF2-40B4-BE49-F238E27FC236}">
                        <a16:creationId xmlns:a16="http://schemas.microsoft.com/office/drawing/2014/main" id="{E1EECA82-6DF2-4FB1-872C-B8AA28DC8910}"/>
                      </a:ext>
                    </a:extLst>
                  </p:cNvPr>
                  <p:cNvSpPr/>
                  <p:nvPr/>
                </p:nvSpPr>
                <p:spPr bwMode="auto">
                  <a:xfrm rot="13310147" flipH="1">
                    <a:off x="5780078" y="155271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463" name="Oval 462">
                    <a:extLst>
                      <a:ext uri="{FF2B5EF4-FFF2-40B4-BE49-F238E27FC236}">
                        <a16:creationId xmlns:a16="http://schemas.microsoft.com/office/drawing/2014/main" id="{0A7CC8D0-4060-43EF-8BBF-C9D263659978}"/>
                      </a:ext>
                    </a:extLst>
                  </p:cNvPr>
                  <p:cNvSpPr/>
                  <p:nvPr/>
                </p:nvSpPr>
                <p:spPr bwMode="auto">
                  <a:xfrm rot="13310147" flipH="1">
                    <a:off x="5697497" y="243348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464" name="Oval 463">
                    <a:extLst>
                      <a:ext uri="{FF2B5EF4-FFF2-40B4-BE49-F238E27FC236}">
                        <a16:creationId xmlns:a16="http://schemas.microsoft.com/office/drawing/2014/main" id="{17891C04-04DF-4C5D-9F36-946FE020D4ED}"/>
                      </a:ext>
                    </a:extLst>
                  </p:cNvPr>
                  <p:cNvSpPr/>
                  <p:nvPr/>
                </p:nvSpPr>
                <p:spPr bwMode="auto">
                  <a:xfrm rot="13310147" flipV="1">
                    <a:off x="7097651" y="3670741"/>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465" name="Oval 464">
                    <a:extLst>
                      <a:ext uri="{FF2B5EF4-FFF2-40B4-BE49-F238E27FC236}">
                        <a16:creationId xmlns:a16="http://schemas.microsoft.com/office/drawing/2014/main" id="{07A2A331-FC4E-42D8-A57D-269F06E56922}"/>
                      </a:ext>
                    </a:extLst>
                  </p:cNvPr>
                  <p:cNvSpPr/>
                  <p:nvPr/>
                </p:nvSpPr>
                <p:spPr bwMode="auto">
                  <a:xfrm rot="13310147" flipV="1">
                    <a:off x="6874996" y="166281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466" name="Oval 465">
                    <a:extLst>
                      <a:ext uri="{FF2B5EF4-FFF2-40B4-BE49-F238E27FC236}">
                        <a16:creationId xmlns:a16="http://schemas.microsoft.com/office/drawing/2014/main" id="{D19BCCA2-5E44-4C79-A4DA-C7C9828364F9}"/>
                      </a:ext>
                    </a:extLst>
                  </p:cNvPr>
                  <p:cNvSpPr/>
                  <p:nvPr/>
                </p:nvSpPr>
                <p:spPr bwMode="auto">
                  <a:xfrm flipH="1">
                    <a:off x="6068533"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8E8E2E3F-054C-4BEE-8AA7-2D021E0D0117}"/>
                      </a:ext>
                    </a:extLst>
                  </p:cNvPr>
                  <p:cNvSpPr/>
                  <p:nvPr/>
                </p:nvSpPr>
                <p:spPr bwMode="auto">
                  <a:xfrm flipH="1">
                    <a:off x="6349964" y="155510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A4D43ECB-8350-40F1-B46E-EB2DDEAF35E8}"/>
                      </a:ext>
                    </a:extLst>
                  </p:cNvPr>
                  <p:cNvSpPr/>
                  <p:nvPr/>
                </p:nvSpPr>
                <p:spPr bwMode="auto">
                  <a:xfrm flipH="1">
                    <a:off x="7689917" y="3084083"/>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2D9E9924-B9B4-4D9B-A0A2-E6567943D2B3}"/>
                      </a:ext>
                    </a:extLst>
                  </p:cNvPr>
                  <p:cNvSpPr/>
                  <p:nvPr/>
                </p:nvSpPr>
                <p:spPr bwMode="auto">
                  <a:xfrm flipH="1">
                    <a:off x="5782901" y="461260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0" name="Oval 469">
                    <a:extLst>
                      <a:ext uri="{FF2B5EF4-FFF2-40B4-BE49-F238E27FC236}">
                        <a16:creationId xmlns:a16="http://schemas.microsoft.com/office/drawing/2014/main" id="{1155334C-F5D0-4D1B-AAF9-D73F644B4809}"/>
                      </a:ext>
                    </a:extLst>
                  </p:cNvPr>
                  <p:cNvSpPr/>
                  <p:nvPr/>
                </p:nvSpPr>
                <p:spPr bwMode="auto">
                  <a:xfrm flipH="1">
                    <a:off x="5253640" y="44949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1" name="Oval 470">
                    <a:extLst>
                      <a:ext uri="{FF2B5EF4-FFF2-40B4-BE49-F238E27FC236}">
                        <a16:creationId xmlns:a16="http://schemas.microsoft.com/office/drawing/2014/main" id="{334AA787-6945-4DA0-836F-DA8679F3DC5C}"/>
                      </a:ext>
                    </a:extLst>
                  </p:cNvPr>
                  <p:cNvSpPr/>
                  <p:nvPr/>
                </p:nvSpPr>
                <p:spPr bwMode="auto">
                  <a:xfrm flipH="1">
                    <a:off x="4602567" y="358393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543F6730-7335-4016-87F7-61BD1059D988}"/>
                      </a:ext>
                    </a:extLst>
                  </p:cNvPr>
                  <p:cNvSpPr/>
                  <p:nvPr/>
                </p:nvSpPr>
                <p:spPr bwMode="auto">
                  <a:xfrm flipH="1">
                    <a:off x="7239795"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474" name="Freeform: Shape 213">
                    <a:extLst>
                      <a:ext uri="{FF2B5EF4-FFF2-40B4-BE49-F238E27FC236}">
                        <a16:creationId xmlns:a16="http://schemas.microsoft.com/office/drawing/2014/main" id="{070EEDE6-1DB6-49CD-AA34-3B5C65645A76}"/>
                      </a:ext>
                    </a:extLst>
                  </p:cNvPr>
                  <p:cNvSpPr/>
                  <p:nvPr/>
                </p:nvSpPr>
                <p:spPr>
                  <a:xfrm flipH="1">
                    <a:off x="4847579" y="2867993"/>
                    <a:ext cx="2496840" cy="468341"/>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rgbClr val="CF588E"/>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1197" name="Group 1196">
                  <a:extLst>
                    <a:ext uri="{FF2B5EF4-FFF2-40B4-BE49-F238E27FC236}">
                      <a16:creationId xmlns:a16="http://schemas.microsoft.com/office/drawing/2014/main" id="{50D22592-5592-4531-B078-9C2753BE7BB7}"/>
                    </a:ext>
                  </a:extLst>
                </p:cNvPr>
                <p:cNvGrpSpPr/>
                <p:nvPr/>
              </p:nvGrpSpPr>
              <p:grpSpPr>
                <a:xfrm>
                  <a:off x="4312787" y="1693684"/>
                  <a:ext cx="3566426" cy="3470633"/>
                  <a:chOff x="4311697" y="1366847"/>
                  <a:chExt cx="3566426" cy="3470633"/>
                </a:xfrm>
              </p:grpSpPr>
              <p:sp>
                <p:nvSpPr>
                  <p:cNvPr id="1198" name="Oval 1197" descr="globe">
                    <a:extLst>
                      <a:ext uri="{FF2B5EF4-FFF2-40B4-BE49-F238E27FC236}">
                        <a16:creationId xmlns:a16="http://schemas.microsoft.com/office/drawing/2014/main" id="{79965D89-9D9B-4A48-A541-ADCAB12144CA}"/>
                      </a:ext>
                    </a:extLst>
                  </p:cNvPr>
                  <p:cNvSpPr/>
                  <p:nvPr/>
                </p:nvSpPr>
                <p:spPr bwMode="auto">
                  <a:xfrm>
                    <a:off x="4359717" y="1366847"/>
                    <a:ext cx="3472566" cy="3470633"/>
                  </a:xfrm>
                  <a:prstGeom prst="ellipse">
                    <a:avLst/>
                  </a:prstGeom>
                  <a:solidFill>
                    <a:schemeClr val="bg1">
                      <a:alpha val="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9" name="Oval 1198">
                    <a:extLst>
                      <a:ext uri="{FF2B5EF4-FFF2-40B4-BE49-F238E27FC236}">
                        <a16:creationId xmlns:a16="http://schemas.microsoft.com/office/drawing/2014/main" id="{9C4AB875-9E06-44EB-911B-42996C9C8FF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Oval 1199">
                    <a:extLst>
                      <a:ext uri="{FF2B5EF4-FFF2-40B4-BE49-F238E27FC236}">
                        <a16:creationId xmlns:a16="http://schemas.microsoft.com/office/drawing/2014/main" id="{CECD8D9E-CB67-4DAC-B6FB-27827B0AD64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71" name="Oval 1370">
                <a:extLst>
                  <a:ext uri="{FF2B5EF4-FFF2-40B4-BE49-F238E27FC236}">
                    <a16:creationId xmlns:a16="http://schemas.microsoft.com/office/drawing/2014/main" id="{8DD59EA6-D336-4CF3-A744-5495BAEF6397}"/>
                  </a:ext>
                </a:extLst>
              </p:cNvPr>
              <p:cNvSpPr/>
              <p:nvPr/>
            </p:nvSpPr>
            <p:spPr bwMode="auto">
              <a:xfrm>
                <a:off x="4580573" y="2817953"/>
                <a:ext cx="2823849" cy="1467910"/>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a:ea typeface="+mn-ea"/>
                    <a:cs typeface="Segoe UI"/>
                  </a:rPr>
                  <a:t>Data</a:t>
                </a:r>
              </a:p>
            </p:txBody>
          </p:sp>
        </p:grpSp>
      </p:grpSp>
      <p:sp>
        <p:nvSpPr>
          <p:cNvPr id="226" name="TextBox 225">
            <a:extLst>
              <a:ext uri="{FF2B5EF4-FFF2-40B4-BE49-F238E27FC236}">
                <a16:creationId xmlns:a16="http://schemas.microsoft.com/office/drawing/2014/main" id="{2FC29CF5-346A-4CB6-91E9-E16303AB8FCD}"/>
              </a:ext>
            </a:extLst>
          </p:cNvPr>
          <p:cNvSpPr txBox="1">
            <a:spLocks/>
          </p:cNvSpPr>
          <p:nvPr/>
        </p:nvSpPr>
        <p:spPr>
          <a:xfrm flipH="1">
            <a:off x="1269076" y="1920352"/>
            <a:ext cx="3105464" cy="914400"/>
          </a:xfrm>
          <a:prstGeom prst="rect">
            <a:avLst/>
          </a:prstGeom>
          <a:noFill/>
        </p:spPr>
        <p:txBody>
          <a:bodyPr wrap="square" lIns="0" tIns="0" rIns="0" bIns="0" rtlCol="0" anchor="t">
            <a:noAutofit/>
          </a:bodyPr>
          <a:lstStyle/>
          <a:p>
            <a:pPr marL="0" marR="0" lvl="0" indent="0" algn="r" defTabSz="914367" rtl="0" eaLnBrk="1" fontAlgn="base" latinLnBrk="0" hangingPunct="1">
              <a:lnSpc>
                <a:spcPct val="100000"/>
              </a:lnSpc>
              <a:spcBef>
                <a:spcPts val="600"/>
              </a:spcBef>
              <a:spcAft>
                <a:spcPts val="0"/>
              </a:spcAft>
              <a:buClrTx/>
              <a:buSzTx/>
              <a:buFontTx/>
              <a:buNone/>
              <a:tabLst/>
              <a:defRPr/>
            </a:pPr>
            <a:r>
              <a:rPr lang="en-US" sz="1400" dirty="0">
                <a:solidFill>
                  <a:prstClr val="black"/>
                </a:solidFill>
                <a:latin typeface="Segoe UI"/>
                <a:cs typeface="Segoe UI" panose="020B0502040204020203" pitchFamily="34" charset="0"/>
              </a:rPr>
              <a:t>Create a comprehensive Azure Cognitive Search solution with Semantic Search capabilities, AI-enriched Skillsets, and multiple indexes.</a:t>
            </a:r>
            <a:endParaRPr kumimoji="0" lang="en-US" sz="1400" b="0" i="0" u="none" strike="noStrike" kern="1200" cap="none" spc="0" normalizeH="0" baseline="3000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7689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AB7367DC-3F5B-6D00-9CCF-DEEBBDFE2EB1}"/>
              </a:ext>
            </a:extLst>
          </p:cNvPr>
          <p:cNvSpPr txBox="1">
            <a:spLocks noGrp="1"/>
          </p:cNvSpPr>
          <p:nvPr>
            <p:ph type="title"/>
          </p:nvPr>
        </p:nvSpPr>
        <p:spPr>
          <a:xfrm>
            <a:off x="588263" y="457200"/>
            <a:ext cx="11018520"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dirty="0">
                <a:solidFill>
                  <a:schemeClr val="accent1"/>
                </a:solidFill>
              </a:rPr>
              <a:t>The Workshop Details</a:t>
            </a: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1" y="1220620"/>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Build a working POC with </a:t>
            </a:r>
            <a:r>
              <a:rPr lang="en-US" sz="1400" i="1" dirty="0">
                <a:solidFill>
                  <a:schemeClr val="tx1"/>
                </a:solidFill>
                <a:latin typeface="Segoe UI Semibold"/>
                <a:cs typeface="Segoe UI" panose="020B0502040204020203" pitchFamily="34" charset="0"/>
              </a:rPr>
              <a:t>your own data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in </a:t>
            </a:r>
            <a:r>
              <a:rPr lang="en-US" sz="1400" i="1" dirty="0">
                <a:solidFill>
                  <a:schemeClr val="tx1"/>
                </a:solidFill>
                <a:latin typeface="Segoe UI Semibold"/>
                <a:cs typeface="Segoe UI" panose="020B0502040204020203" pitchFamily="34" charset="0"/>
              </a:rPr>
              <a:t>your </a:t>
            </a:r>
            <a:r>
              <a:rPr lang="en-US" sz="1400" dirty="0">
                <a:solidFill>
                  <a:schemeClr val="tx1"/>
                </a:solidFill>
                <a:latin typeface="Segoe UI Semibold"/>
                <a:cs typeface="Segoe UI" panose="020B05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tenant</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1868974"/>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We teach your team how to build the entire POC to help enable future scale and replication</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1" y="2554150"/>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Rapid prototyping and quick time to market over 3 days</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156293"/>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Start using cutting edge Azure OpenAI models</a:t>
            </a:r>
            <a:endParaRPr kumimoji="0" lang="en-US" sz="1400" b="0" i="0" u="none" strike="noStrike" kern="1200" cap="none" spc="0" normalizeH="0" baseline="0" noProof="0" dirty="0">
              <a:ln>
                <a:noFill/>
              </a:ln>
              <a:solidFill>
                <a:schemeClr val="tx1"/>
              </a:solidFill>
              <a:effectLst/>
              <a:uLnTx/>
              <a:uFillTx/>
              <a:latin typeface="Segoe UI Semibold"/>
              <a:cs typeface="Segoe UI" panose="020B0502040204020203" pitchFamily="34" charset="0"/>
            </a:endParaRP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3757876"/>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Learn and deploy multiple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Azure services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129317"/>
            <a:ext cx="5403758" cy="4571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129318"/>
            <a:ext cx="2651760" cy="457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129713"/>
            <a:ext cx="2341433" cy="4571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8372" y="1325362"/>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1416387"/>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1446983"/>
            <a:ext cx="201284" cy="201284"/>
          </a:xfrm>
          <a:prstGeom prst="rect">
            <a:avLst/>
          </a:prstGeom>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63856" y="1997132"/>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051590"/>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2082186"/>
            <a:ext cx="201284" cy="201284"/>
          </a:xfrm>
          <a:prstGeom prst="rect">
            <a:avLst/>
          </a:prstGeom>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2672979"/>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2717389"/>
            <a:ext cx="201284" cy="201284"/>
          </a:xfrm>
          <a:prstGeom prst="rect">
            <a:avLst/>
          </a:prstGeom>
        </p:spPr>
      </p:pic>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3318750"/>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349556"/>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380152"/>
            <a:ext cx="201284" cy="201284"/>
          </a:xfrm>
          <a:prstGeom prst="rect">
            <a:avLst/>
          </a:prstGeom>
        </p:spPr>
      </p:pic>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bwMode="auto">
          <a:xfrm>
            <a:off x="1406799" y="3867507"/>
            <a:ext cx="346194" cy="346194"/>
          </a:xfrm>
          <a:prstGeom prst="rect">
            <a:avLst/>
          </a:prstGeom>
          <a:noFill/>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3896009"/>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926605"/>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2686793"/>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cxnSp>
        <p:nvCxnSpPr>
          <p:cNvPr id="9" name="Straight Connector 8">
            <a:extLst>
              <a:ext uri="{FF2B5EF4-FFF2-40B4-BE49-F238E27FC236}">
                <a16:creationId xmlns:a16="http://schemas.microsoft.com/office/drawing/2014/main" id="{14147AB3-6CF0-9CD0-C270-2BF2F302E2F4}"/>
              </a:ext>
              <a:ext uri="{C183D7F6-B498-43B3-948B-1728B52AA6E4}">
                <adec:decorative xmlns:adec="http://schemas.microsoft.com/office/drawing/2017/decorative" val="1"/>
              </a:ext>
            </a:extLst>
          </p:cNvPr>
          <p:cNvCxnSpPr>
            <a:cxnSpLocks/>
          </p:cNvCxnSpPr>
          <p:nvPr/>
        </p:nvCxnSpPr>
        <p:spPr>
          <a:xfrm>
            <a:off x="1290264" y="1865227"/>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25AF7F-7451-9D36-8EFB-7338C0051093}"/>
              </a:ext>
              <a:ext uri="{C183D7F6-B498-43B3-948B-1728B52AA6E4}">
                <adec:decorative xmlns:adec="http://schemas.microsoft.com/office/drawing/2017/decorative" val="1"/>
              </a:ext>
            </a:extLst>
          </p:cNvPr>
          <p:cNvCxnSpPr>
            <a:cxnSpLocks/>
          </p:cNvCxnSpPr>
          <p:nvPr/>
        </p:nvCxnSpPr>
        <p:spPr>
          <a:xfrm>
            <a:off x="1290264" y="2500430"/>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BD57E6-9444-CB73-183E-DC5F15377A62}"/>
              </a:ext>
              <a:ext uri="{C183D7F6-B498-43B3-948B-1728B52AA6E4}">
                <adec:decorative xmlns:adec="http://schemas.microsoft.com/office/drawing/2017/decorative" val="1"/>
              </a:ext>
            </a:extLst>
          </p:cNvPr>
          <p:cNvCxnSpPr>
            <a:cxnSpLocks/>
          </p:cNvCxnSpPr>
          <p:nvPr/>
        </p:nvCxnSpPr>
        <p:spPr>
          <a:xfrm>
            <a:off x="1290264" y="313563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F146C-83B2-0BB5-67C0-0089EAB426E0}"/>
              </a:ext>
              <a:ext uri="{C183D7F6-B498-43B3-948B-1728B52AA6E4}">
                <adec:decorative xmlns:adec="http://schemas.microsoft.com/office/drawing/2017/decorative" val="1"/>
              </a:ext>
            </a:extLst>
          </p:cNvPr>
          <p:cNvCxnSpPr>
            <a:cxnSpLocks/>
          </p:cNvCxnSpPr>
          <p:nvPr/>
        </p:nvCxnSpPr>
        <p:spPr>
          <a:xfrm>
            <a:off x="1290264" y="370964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F03F3A-C11E-BE49-A1FA-CCC9CC343A66}"/>
              </a:ext>
            </a:extLst>
          </p:cNvPr>
          <p:cNvCxnSpPr>
            <a:cxnSpLocks/>
            <a:endCxn id="31" idx="4"/>
          </p:cNvCxnSpPr>
          <p:nvPr/>
        </p:nvCxnSpPr>
        <p:spPr>
          <a:xfrm>
            <a:off x="1406798" y="5654773"/>
            <a:ext cx="9235440"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377A0A0-1908-D5DD-73F8-B163205AA29F}"/>
              </a:ext>
            </a:extLst>
          </p:cNvPr>
          <p:cNvSpPr txBox="1"/>
          <p:nvPr/>
        </p:nvSpPr>
        <p:spPr>
          <a:xfrm>
            <a:off x="1801126" y="5025209"/>
            <a:ext cx="1802113" cy="600164"/>
          </a:xfrm>
          <a:prstGeom prst="rect">
            <a:avLst/>
          </a:prstGeom>
          <a:noFill/>
        </p:spPr>
        <p:txBody>
          <a:bodyPr wrap="square">
            <a:spAutoFit/>
          </a:bodyPr>
          <a:lstStyle/>
          <a:p>
            <a:pPr algn="ctr"/>
            <a:r>
              <a:rPr lang="en-US" sz="1100" dirty="0">
                <a:latin typeface="Segoe UI Semibold"/>
                <a:cs typeface="Segoe UI"/>
              </a:rPr>
              <a:t>Validate use case &amp; send pre-</a:t>
            </a:r>
            <a:r>
              <a:rPr lang="en-US" sz="1100" dirty="0" err="1">
                <a:latin typeface="Segoe UI Semibold"/>
                <a:cs typeface="Segoe UI"/>
              </a:rPr>
              <a:t>reqs</a:t>
            </a:r>
            <a:r>
              <a:rPr lang="en-US" sz="1100" dirty="0">
                <a:latin typeface="Segoe UI Semibold"/>
                <a:cs typeface="Segoe UI"/>
              </a:rPr>
              <a:t> for workshop</a:t>
            </a:r>
          </a:p>
          <a:p>
            <a:pPr algn="ctr"/>
            <a:r>
              <a:rPr lang="en-US" sz="1100" i="1" dirty="0">
                <a:solidFill>
                  <a:schemeClr val="accent1"/>
                </a:solidFill>
                <a:latin typeface="Segoe UI" panose="020B0502040204020203" pitchFamily="34" charset="0"/>
                <a:cs typeface="Segoe UI" panose="020B0502040204020203" pitchFamily="34" charset="0"/>
              </a:rPr>
              <a:t>One 60-minute meeting</a:t>
            </a:r>
          </a:p>
        </p:txBody>
      </p:sp>
      <p:sp>
        <p:nvSpPr>
          <p:cNvPr id="27" name="TextBox 26">
            <a:extLst>
              <a:ext uri="{FF2B5EF4-FFF2-40B4-BE49-F238E27FC236}">
                <a16:creationId xmlns:a16="http://schemas.microsoft.com/office/drawing/2014/main" id="{5EE2BEAF-7C2E-50BE-1508-BC8D552FA04B}"/>
              </a:ext>
            </a:extLst>
          </p:cNvPr>
          <p:cNvSpPr txBox="1"/>
          <p:nvPr/>
        </p:nvSpPr>
        <p:spPr>
          <a:xfrm>
            <a:off x="3925392" y="5745932"/>
            <a:ext cx="1775493" cy="600164"/>
          </a:xfrm>
          <a:prstGeom prst="rect">
            <a:avLst/>
          </a:prstGeom>
          <a:noFill/>
        </p:spPr>
        <p:txBody>
          <a:bodyPr wrap="square">
            <a:spAutoFit/>
          </a:bodyPr>
          <a:lstStyle/>
          <a:p>
            <a:pPr algn="ctr"/>
            <a:r>
              <a:rPr lang="en-US" sz="1100" dirty="0">
                <a:latin typeface="Segoe UI Semibold"/>
                <a:cs typeface="Segoe UI"/>
              </a:rPr>
              <a:t>Client prepares pre-</a:t>
            </a:r>
            <a:r>
              <a:rPr lang="en-US" sz="1100" dirty="0" err="1">
                <a:latin typeface="Segoe UI Semibold"/>
                <a:cs typeface="Segoe UI"/>
              </a:rPr>
              <a:t>reqs</a:t>
            </a:r>
            <a:r>
              <a:rPr lang="en-US" sz="1100" dirty="0">
                <a:latin typeface="Segoe UI Semibold"/>
                <a:cs typeface="Segoe UI"/>
              </a:rPr>
              <a:t> &amp; schedules workshop</a:t>
            </a:r>
          </a:p>
          <a:p>
            <a:pPr algn="ctr"/>
            <a:r>
              <a:rPr lang="en-US" sz="1100" i="1" dirty="0">
                <a:solidFill>
                  <a:schemeClr val="accent1"/>
                </a:solidFill>
                <a:latin typeface="Segoe UI" panose="020B0502040204020203" pitchFamily="34" charset="0"/>
                <a:cs typeface="Segoe UI" panose="020B0502040204020203" pitchFamily="34" charset="0"/>
              </a:rPr>
              <a:t>~1 week</a:t>
            </a:r>
          </a:p>
        </p:txBody>
      </p:sp>
      <p:sp>
        <p:nvSpPr>
          <p:cNvPr id="28" name="TextBox 27">
            <a:extLst>
              <a:ext uri="{FF2B5EF4-FFF2-40B4-BE49-F238E27FC236}">
                <a16:creationId xmlns:a16="http://schemas.microsoft.com/office/drawing/2014/main" id="{458D62ED-5371-C4EE-747A-F6512E7A5F4E}"/>
              </a:ext>
            </a:extLst>
          </p:cNvPr>
          <p:cNvSpPr txBox="1"/>
          <p:nvPr/>
        </p:nvSpPr>
        <p:spPr>
          <a:xfrm>
            <a:off x="5838041" y="5025209"/>
            <a:ext cx="1775493" cy="600164"/>
          </a:xfrm>
          <a:prstGeom prst="rect">
            <a:avLst/>
          </a:prstGeom>
          <a:noFill/>
        </p:spPr>
        <p:txBody>
          <a:bodyPr wrap="square">
            <a:spAutoFit/>
          </a:bodyPr>
          <a:lstStyle/>
          <a:p>
            <a:pPr algn="ctr"/>
            <a:r>
              <a:rPr lang="en-US" sz="1100" dirty="0">
                <a:latin typeface="Segoe UI Semibold"/>
                <a:cs typeface="Segoe UI"/>
              </a:rPr>
              <a:t>MSFT architects build POC in client’s tenant</a:t>
            </a:r>
          </a:p>
          <a:p>
            <a:pPr algn="ctr"/>
            <a:r>
              <a:rPr lang="en-US" sz="1100" i="1" dirty="0">
                <a:solidFill>
                  <a:schemeClr val="accent1"/>
                </a:solidFill>
                <a:latin typeface="Segoe UI" panose="020B0502040204020203" pitchFamily="34" charset="0"/>
                <a:cs typeface="Segoe UI" panose="020B0502040204020203" pitchFamily="34" charset="0"/>
              </a:rPr>
              <a:t>1-2 weeks</a:t>
            </a:r>
            <a:endParaRPr lang="en-US" sz="1100" dirty="0">
              <a:solidFill>
                <a:schemeClr val="accent1"/>
              </a:solidFill>
            </a:endParaRPr>
          </a:p>
        </p:txBody>
      </p:sp>
      <p:sp>
        <p:nvSpPr>
          <p:cNvPr id="29" name="TextBox 28">
            <a:extLst>
              <a:ext uri="{FF2B5EF4-FFF2-40B4-BE49-F238E27FC236}">
                <a16:creationId xmlns:a16="http://schemas.microsoft.com/office/drawing/2014/main" id="{3AAAB406-3955-7DD5-1AC8-60BD96D866E3}"/>
              </a:ext>
            </a:extLst>
          </p:cNvPr>
          <p:cNvSpPr txBox="1"/>
          <p:nvPr/>
        </p:nvSpPr>
        <p:spPr>
          <a:xfrm>
            <a:off x="7776817" y="5741764"/>
            <a:ext cx="1775493" cy="430887"/>
          </a:xfrm>
          <a:prstGeom prst="rect">
            <a:avLst/>
          </a:prstGeom>
          <a:noFill/>
        </p:spPr>
        <p:txBody>
          <a:bodyPr wrap="square">
            <a:spAutoFit/>
          </a:bodyPr>
          <a:lstStyle/>
          <a:p>
            <a:pPr algn="ctr"/>
            <a:r>
              <a:rPr lang="en-US" sz="1100" dirty="0">
                <a:latin typeface="Segoe UI Semibold"/>
                <a:cs typeface="Segoe UI"/>
              </a:rPr>
              <a:t>Workshop with client</a:t>
            </a:r>
          </a:p>
          <a:p>
            <a:pPr algn="ctr"/>
            <a:r>
              <a:rPr lang="en-US" sz="1100" i="1" dirty="0">
                <a:solidFill>
                  <a:schemeClr val="accent1"/>
                </a:solidFill>
                <a:latin typeface="Segoe UI" panose="020B0502040204020203" pitchFamily="34" charset="0"/>
                <a:cs typeface="Segoe UI" panose="020B0502040204020203" pitchFamily="34" charset="0"/>
              </a:rPr>
              <a:t>3-5 Days</a:t>
            </a:r>
          </a:p>
        </p:txBody>
      </p:sp>
      <p:sp>
        <p:nvSpPr>
          <p:cNvPr id="30" name="TextBox 29">
            <a:extLst>
              <a:ext uri="{FF2B5EF4-FFF2-40B4-BE49-F238E27FC236}">
                <a16:creationId xmlns:a16="http://schemas.microsoft.com/office/drawing/2014/main" id="{2AE43D33-F29A-B913-DACA-FD5F606BD0B5}"/>
              </a:ext>
            </a:extLst>
          </p:cNvPr>
          <p:cNvSpPr txBox="1"/>
          <p:nvPr/>
        </p:nvSpPr>
        <p:spPr>
          <a:xfrm>
            <a:off x="9402931" y="5136896"/>
            <a:ext cx="1153886" cy="430887"/>
          </a:xfrm>
          <a:prstGeom prst="rect">
            <a:avLst/>
          </a:prstGeom>
          <a:noFill/>
        </p:spPr>
        <p:txBody>
          <a:bodyPr wrap="square">
            <a:spAutoFit/>
          </a:bodyPr>
          <a:lstStyle/>
          <a:p>
            <a:pPr algn="ctr"/>
            <a:r>
              <a:rPr lang="en-US" sz="1100" dirty="0">
                <a:latin typeface="Segoe UI Semibold"/>
                <a:cs typeface="Segoe UI"/>
              </a:rPr>
              <a:t>Completed POC!</a:t>
            </a:r>
            <a:endParaRPr lang="en-US" sz="1100" dirty="0"/>
          </a:p>
        </p:txBody>
      </p:sp>
      <p:sp>
        <p:nvSpPr>
          <p:cNvPr id="31" name="Star: 5 Points 30">
            <a:extLst>
              <a:ext uri="{FF2B5EF4-FFF2-40B4-BE49-F238E27FC236}">
                <a16:creationId xmlns:a16="http://schemas.microsoft.com/office/drawing/2014/main" id="{8C61698D-5F9B-0E26-2F22-B0BED99C5C23}"/>
              </a:ext>
            </a:extLst>
          </p:cNvPr>
          <p:cNvSpPr/>
          <p:nvPr/>
        </p:nvSpPr>
        <p:spPr bwMode="auto">
          <a:xfrm>
            <a:off x="9843803" y="5554848"/>
            <a:ext cx="272143" cy="261608"/>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D45BE68-6644-1E4A-CDCF-80F41B287E46}"/>
              </a:ext>
            </a:extLst>
          </p:cNvPr>
          <p:cNvSpPr txBox="1"/>
          <p:nvPr/>
        </p:nvSpPr>
        <p:spPr>
          <a:xfrm>
            <a:off x="1116588" y="4584510"/>
            <a:ext cx="896079" cy="276999"/>
          </a:xfrm>
          <a:prstGeom prst="rect">
            <a:avLst/>
          </a:prstGeom>
          <a:noFill/>
        </p:spPr>
        <p:txBody>
          <a:bodyPr wrap="none" lIns="0" tIns="0" rIns="0" bIns="0" rtlCol="0">
            <a:spAutoFit/>
          </a:bodyPr>
          <a:lstStyle/>
          <a:p>
            <a:pPr algn="l"/>
            <a:r>
              <a:rPr lang="en-US" dirty="0">
                <a:solidFill>
                  <a:schemeClr val="accent1"/>
                </a:solidFill>
                <a:latin typeface="+mj-lt"/>
              </a:rPr>
              <a:t>Timeline</a:t>
            </a:r>
          </a:p>
        </p:txBody>
      </p:sp>
    </p:spTree>
    <p:extLst>
      <p:ext uri="{BB962C8B-B14F-4D97-AF65-F5344CB8AC3E}">
        <p14:creationId xmlns:p14="http://schemas.microsoft.com/office/powerpoint/2010/main" val="4179085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2"/>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50"/>
                                        <p:tgtEl>
                                          <p:spTgt spid="24"/>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250"/>
                                        <p:tgtEl>
                                          <p:spTgt spid="41"/>
                                        </p:tgtEl>
                                      </p:cBhvr>
                                    </p:animEffect>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50"/>
                                        <p:tgtEl>
                                          <p:spTgt spid="4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25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43"/>
                                        </p:tgtEl>
                                      </p:cBhvr>
                                    </p:animEffect>
                                    <p:set>
                                      <p:cBhvr>
                                        <p:cTn id="111" dur="1" fill="hold">
                                          <p:stCondLst>
                                            <p:cond delay="499"/>
                                          </p:stCondLst>
                                        </p:cTn>
                                        <p:tgtEl>
                                          <p:spTgt spid="4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fade">
                                      <p:cBhvr>
                                        <p:cTn id="129" dur="500"/>
                                        <p:tgtEl>
                                          <p:spTgt spid="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 presetClass="entr" presetSubtype="0" fill="hold" nodeType="withEffect">
                                  <p:stCondLst>
                                    <p:cond delay="0"/>
                                  </p:stCondLst>
                                  <p:childTnLst>
                                    <p:set>
                                      <p:cBhvr>
                                        <p:cTn id="134" dur="1" fill="hold">
                                          <p:stCondLst>
                                            <p:cond delay="0"/>
                                          </p:stCondLst>
                                        </p:cTn>
                                        <p:tgtEl>
                                          <p:spTgt spid="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7" grpId="0"/>
      <p:bldP spid="14" grpId="0"/>
      <p:bldP spid="11" grpId="0"/>
      <p:bldP spid="16" grpId="0"/>
      <p:bldP spid="60" grpId="0" animBg="1"/>
      <p:bldP spid="61" grpId="0" animBg="1"/>
      <p:bldP spid="63" grpId="0" animBg="1"/>
      <p:bldP spid="5" grpId="0" animBg="1"/>
      <p:bldP spid="38" grpId="0" animBg="1"/>
      <p:bldP spid="42" grpId="0" animBg="1"/>
      <p:bldP spid="44" grpId="0" animBg="1"/>
      <p:bldP spid="40" grpId="0" animBg="1"/>
      <p:bldP spid="25" grpId="0"/>
      <p:bldP spid="27" grpId="0"/>
      <p:bldP spid="28" grpId="0"/>
      <p:bldP spid="29" grpId="0"/>
      <p:bldP spid="30" grpId="0"/>
      <p:bldP spid="31"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84C1-E21A-E914-4AC1-52AA08D0D1C3}"/>
              </a:ext>
            </a:extLst>
          </p:cNvPr>
          <p:cNvSpPr>
            <a:spLocks noGrp="1"/>
          </p:cNvSpPr>
          <p:nvPr>
            <p:ph type="title"/>
          </p:nvPr>
        </p:nvSpPr>
        <p:spPr/>
        <p:txBody>
          <a:bodyPr/>
          <a:lstStyle/>
          <a:p>
            <a:r>
              <a:rPr lang="en-US" dirty="0"/>
              <a:t>3-5 Day Workshop Agenda</a:t>
            </a:r>
          </a:p>
        </p:txBody>
      </p:sp>
      <p:sp>
        <p:nvSpPr>
          <p:cNvPr id="3" name="Text Placeholder 2">
            <a:extLst>
              <a:ext uri="{FF2B5EF4-FFF2-40B4-BE49-F238E27FC236}">
                <a16:creationId xmlns:a16="http://schemas.microsoft.com/office/drawing/2014/main" id="{E00792AB-3B8E-B3D4-B4D1-DA395243BBDF}"/>
              </a:ext>
            </a:extLst>
          </p:cNvPr>
          <p:cNvSpPr>
            <a:spLocks noGrp="1"/>
          </p:cNvSpPr>
          <p:nvPr>
            <p:ph type="body" sz="quarter" idx="11"/>
          </p:nvPr>
        </p:nvSpPr>
        <p:spPr/>
        <p:txBody>
          <a:bodyPr/>
          <a:lstStyle/>
          <a:p>
            <a:r>
              <a:rPr lang="en-US" dirty="0"/>
              <a:t>From Idea to POC in 3-5 days</a:t>
            </a:r>
          </a:p>
        </p:txBody>
      </p:sp>
      <p:sp>
        <p:nvSpPr>
          <p:cNvPr id="4" name="Text Placeholder 3">
            <a:extLst>
              <a:ext uri="{FF2B5EF4-FFF2-40B4-BE49-F238E27FC236}">
                <a16:creationId xmlns:a16="http://schemas.microsoft.com/office/drawing/2014/main" id="{9D9C3C37-6902-4DA0-1BB1-0F9D1FDFDB54}"/>
              </a:ext>
            </a:extLst>
          </p:cNvPr>
          <p:cNvSpPr>
            <a:spLocks noGrp="1"/>
          </p:cNvSpPr>
          <p:nvPr>
            <p:ph type="body" sz="quarter" idx="13"/>
          </p:nvPr>
        </p:nvSpPr>
        <p:spPr/>
        <p:txBody>
          <a:bodyPr/>
          <a:lstStyle/>
          <a:p>
            <a:r>
              <a:rPr lang="en-US" sz="1600" dirty="0"/>
              <a:t>Overview of Azure Products and Azure OpenAI Theories </a:t>
            </a:r>
          </a:p>
          <a:p>
            <a:r>
              <a:rPr lang="en-US" sz="1600" dirty="0"/>
              <a:t>Overview of Use Case and Architecture</a:t>
            </a:r>
          </a:p>
          <a:p>
            <a:r>
              <a:rPr lang="en-US" sz="1600" dirty="0"/>
              <a:t>Walk Through of Github Repo</a:t>
            </a:r>
          </a:p>
          <a:p>
            <a:r>
              <a:rPr lang="en-US" sz="1600" b="1" dirty="0"/>
              <a:t>Notebook 1</a:t>
            </a:r>
            <a:r>
              <a:rPr lang="en-US" sz="1600" dirty="0"/>
              <a:t>: Create Azure Cognitive Search – Text and Vector indexes</a:t>
            </a:r>
          </a:p>
          <a:p>
            <a:r>
              <a:rPr lang="en-US" sz="1600" b="1" dirty="0"/>
              <a:t>Notebook 2</a:t>
            </a:r>
            <a:r>
              <a:rPr lang="en-US" sz="1600" dirty="0"/>
              <a:t>: Creating Search with One-to-Many Indexing</a:t>
            </a:r>
          </a:p>
        </p:txBody>
      </p:sp>
      <p:sp>
        <p:nvSpPr>
          <p:cNvPr id="5" name="Text Placeholder 4">
            <a:extLst>
              <a:ext uri="{FF2B5EF4-FFF2-40B4-BE49-F238E27FC236}">
                <a16:creationId xmlns:a16="http://schemas.microsoft.com/office/drawing/2014/main" id="{CE8650D3-4DF9-328D-0856-6FD4AC9C9BAC}"/>
              </a:ext>
            </a:extLst>
          </p:cNvPr>
          <p:cNvSpPr>
            <a:spLocks noGrp="1"/>
          </p:cNvSpPr>
          <p:nvPr>
            <p:ph type="body" sz="quarter" idx="14"/>
          </p:nvPr>
        </p:nvSpPr>
        <p:spPr/>
        <p:txBody>
          <a:bodyPr/>
          <a:lstStyle/>
          <a:p>
            <a:r>
              <a:rPr lang="en-US" sz="1600" b="1" dirty="0"/>
              <a:t>Notebook 3</a:t>
            </a:r>
            <a:r>
              <a:rPr lang="en-US" sz="1600" dirty="0"/>
              <a:t>: Searching enhanced with Azure </a:t>
            </a:r>
            <a:r>
              <a:rPr lang="en-US" sz="1600" dirty="0" err="1"/>
              <a:t>OpenAI</a:t>
            </a:r>
            <a:endParaRPr lang="en-US" sz="1600" dirty="0"/>
          </a:p>
          <a:p>
            <a:r>
              <a:rPr lang="en-US" sz="1600" b="1" dirty="0"/>
              <a:t>Notebook 4</a:t>
            </a:r>
            <a:r>
              <a:rPr lang="en-US" sz="1600" dirty="0"/>
              <a:t>: Indexing and Searching complex/large files</a:t>
            </a:r>
          </a:p>
          <a:p>
            <a:r>
              <a:rPr lang="en-US" sz="1600" b="1" dirty="0"/>
              <a:t>Notebook 5</a:t>
            </a:r>
            <a:r>
              <a:rPr lang="en-US" sz="1600" dirty="0"/>
              <a:t>: Implementing Memory to Power Conversations</a:t>
            </a:r>
          </a:p>
          <a:p>
            <a:r>
              <a:rPr lang="en-US" sz="1600" b="1" dirty="0"/>
              <a:t>Notebook 6</a:t>
            </a:r>
            <a:r>
              <a:rPr lang="en-US" sz="1600" dirty="0"/>
              <a:t>: Searching Across Tabular Datasets </a:t>
            </a:r>
          </a:p>
          <a:p>
            <a:r>
              <a:rPr lang="en-US" sz="1600" b="1" dirty="0"/>
              <a:t>Notebook 7</a:t>
            </a:r>
            <a:r>
              <a:rPr lang="en-US" sz="1600" dirty="0"/>
              <a:t>: Talking to a SQL Databases</a:t>
            </a:r>
          </a:p>
        </p:txBody>
      </p:sp>
      <p:sp>
        <p:nvSpPr>
          <p:cNvPr id="6" name="Text Placeholder 5">
            <a:extLst>
              <a:ext uri="{FF2B5EF4-FFF2-40B4-BE49-F238E27FC236}">
                <a16:creationId xmlns:a16="http://schemas.microsoft.com/office/drawing/2014/main" id="{0001F119-CBF7-9B47-495B-E51D7E920B39}"/>
              </a:ext>
            </a:extLst>
          </p:cNvPr>
          <p:cNvSpPr>
            <a:spLocks noGrp="1"/>
          </p:cNvSpPr>
          <p:nvPr>
            <p:ph type="body" sz="quarter" idx="15"/>
          </p:nvPr>
        </p:nvSpPr>
        <p:spPr/>
        <p:txBody>
          <a:bodyPr/>
          <a:lstStyle/>
          <a:p>
            <a:r>
              <a:rPr lang="en-US" sz="1600" b="1" dirty="0"/>
              <a:t>Notebook 8</a:t>
            </a:r>
            <a:r>
              <a:rPr lang="en-US" sz="1600" dirty="0"/>
              <a:t>: Creating a Bing Chat Clone</a:t>
            </a:r>
          </a:p>
          <a:p>
            <a:r>
              <a:rPr lang="en-US" sz="1600" b="1" dirty="0"/>
              <a:t>Notebook 9</a:t>
            </a:r>
            <a:r>
              <a:rPr lang="en-US" sz="1600" dirty="0"/>
              <a:t>: All Together – GPT Smart Search Engine Chat Bot</a:t>
            </a:r>
          </a:p>
          <a:p>
            <a:r>
              <a:rPr lang="en-US" sz="1600" b="1" dirty="0"/>
              <a:t>Notebook 10</a:t>
            </a:r>
            <a:r>
              <a:rPr lang="en-US" sz="1600" dirty="0"/>
              <a:t>: Building the backend and frontend of the apps</a:t>
            </a:r>
          </a:p>
          <a:p>
            <a:r>
              <a:rPr lang="en-US" sz="1600" dirty="0"/>
              <a:t>Deployment of Web Application</a:t>
            </a:r>
          </a:p>
          <a:p>
            <a:r>
              <a:rPr lang="en-US" sz="1600" dirty="0"/>
              <a:t>Next Steps Discussion: Production, Partners, Support</a:t>
            </a:r>
          </a:p>
          <a:p>
            <a:r>
              <a:rPr lang="en-US" sz="1600" dirty="0"/>
              <a:t>Open Q&amp;A</a:t>
            </a:r>
          </a:p>
        </p:txBody>
      </p:sp>
      <p:sp>
        <p:nvSpPr>
          <p:cNvPr id="7" name="Text Placeholder 6">
            <a:extLst>
              <a:ext uri="{FF2B5EF4-FFF2-40B4-BE49-F238E27FC236}">
                <a16:creationId xmlns:a16="http://schemas.microsoft.com/office/drawing/2014/main" id="{D754702E-F32D-FFB3-81A9-C5D3AFF6A88B}"/>
              </a:ext>
            </a:extLst>
          </p:cNvPr>
          <p:cNvSpPr>
            <a:spLocks noGrp="1"/>
          </p:cNvSpPr>
          <p:nvPr>
            <p:ph type="body" sz="quarter" idx="16"/>
          </p:nvPr>
        </p:nvSpPr>
        <p:spPr>
          <a:xfrm>
            <a:off x="588263" y="3028342"/>
            <a:ext cx="3499013" cy="307777"/>
          </a:xfrm>
        </p:spPr>
        <p:txBody>
          <a:bodyPr/>
          <a:lstStyle/>
          <a:p>
            <a:r>
              <a:rPr lang="en-US" sz="2000" dirty="0"/>
              <a:t>Day 1</a:t>
            </a:r>
          </a:p>
        </p:txBody>
      </p:sp>
      <p:sp>
        <p:nvSpPr>
          <p:cNvPr id="8" name="Text Placeholder 7">
            <a:extLst>
              <a:ext uri="{FF2B5EF4-FFF2-40B4-BE49-F238E27FC236}">
                <a16:creationId xmlns:a16="http://schemas.microsoft.com/office/drawing/2014/main" id="{EB314260-703D-D852-64FD-09B2A38A57DB}"/>
              </a:ext>
            </a:extLst>
          </p:cNvPr>
          <p:cNvSpPr>
            <a:spLocks noGrp="1"/>
          </p:cNvSpPr>
          <p:nvPr>
            <p:ph type="body" sz="quarter" idx="17"/>
          </p:nvPr>
        </p:nvSpPr>
        <p:spPr>
          <a:xfrm>
            <a:off x="4346996" y="3028342"/>
            <a:ext cx="3499013" cy="307777"/>
          </a:xfrm>
        </p:spPr>
        <p:txBody>
          <a:bodyPr/>
          <a:lstStyle/>
          <a:p>
            <a:r>
              <a:rPr lang="en-US" sz="2000" dirty="0"/>
              <a:t>Day 2</a:t>
            </a:r>
          </a:p>
        </p:txBody>
      </p:sp>
      <p:sp>
        <p:nvSpPr>
          <p:cNvPr id="9" name="Text Placeholder 8">
            <a:extLst>
              <a:ext uri="{FF2B5EF4-FFF2-40B4-BE49-F238E27FC236}">
                <a16:creationId xmlns:a16="http://schemas.microsoft.com/office/drawing/2014/main" id="{DC7C5232-67F5-AEB6-943B-B4E36BE24B4D}"/>
              </a:ext>
            </a:extLst>
          </p:cNvPr>
          <p:cNvSpPr>
            <a:spLocks noGrp="1"/>
          </p:cNvSpPr>
          <p:nvPr>
            <p:ph type="body" sz="quarter" idx="18"/>
          </p:nvPr>
        </p:nvSpPr>
        <p:spPr>
          <a:xfrm>
            <a:off x="8105728" y="3028342"/>
            <a:ext cx="3499013" cy="307777"/>
          </a:xfrm>
        </p:spPr>
        <p:txBody>
          <a:bodyPr/>
          <a:lstStyle/>
          <a:p>
            <a:r>
              <a:rPr lang="en-US" sz="2000" dirty="0"/>
              <a:t>Day 3</a:t>
            </a:r>
          </a:p>
        </p:txBody>
      </p:sp>
      <p:pic>
        <p:nvPicPr>
          <p:cNvPr id="13" name="Graphic 12" descr="Icon of a wrench and screwdriver">
            <a:extLst>
              <a:ext uri="{FF2B5EF4-FFF2-40B4-BE49-F238E27FC236}">
                <a16:creationId xmlns:a16="http://schemas.microsoft.com/office/drawing/2014/main" id="{89E82D58-5FFF-AE57-9818-F9D1DF69A1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0105" y="1902069"/>
            <a:ext cx="578487" cy="550031"/>
          </a:xfrm>
          <a:prstGeom prst="rect">
            <a:avLst/>
          </a:prstGeom>
        </p:spPr>
      </p:pic>
      <p:pic>
        <p:nvPicPr>
          <p:cNvPr id="20" name="Picture 19">
            <a:extLst>
              <a:ext uri="{FF2B5EF4-FFF2-40B4-BE49-F238E27FC236}">
                <a16:creationId xmlns:a16="http://schemas.microsoft.com/office/drawing/2014/main" id="{1545E46C-9395-BE7D-C817-1F97744601BD}"/>
              </a:ext>
            </a:extLst>
          </p:cNvPr>
          <p:cNvPicPr>
            <a:picLocks noChangeAspect="1"/>
          </p:cNvPicPr>
          <p:nvPr/>
        </p:nvPicPr>
        <p:blipFill rotWithShape="1">
          <a:blip r:embed="rId4"/>
          <a:srcRect l="9511" t="3115" r="5736" b="-1"/>
          <a:stretch/>
        </p:blipFill>
        <p:spPr>
          <a:xfrm rot="2497309">
            <a:off x="8249374" y="1829398"/>
            <a:ext cx="691536" cy="695370"/>
          </a:xfrm>
          <a:prstGeom prst="rect">
            <a:avLst/>
          </a:prstGeom>
        </p:spPr>
      </p:pic>
      <p:pic>
        <p:nvPicPr>
          <p:cNvPr id="21" name="Graphic 4" descr="Icon of a box with connected dots and lines">
            <a:extLst>
              <a:ext uri="{FF2B5EF4-FFF2-40B4-BE49-F238E27FC236}">
                <a16:creationId xmlns:a16="http://schemas.microsoft.com/office/drawing/2014/main" id="{C49416B3-DB38-1039-CC23-503B2A916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424" y="1853259"/>
            <a:ext cx="588559" cy="651618"/>
          </a:xfrm>
          <a:prstGeom prst="rect">
            <a:avLst/>
          </a:prstGeom>
        </p:spPr>
      </p:pic>
    </p:spTree>
    <p:extLst>
      <p:ext uri="{BB962C8B-B14F-4D97-AF65-F5344CB8AC3E}">
        <p14:creationId xmlns:p14="http://schemas.microsoft.com/office/powerpoint/2010/main" val="10859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441166" y="1799445"/>
            <a:ext cx="7556281" cy="475770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Accepted application to Azure OpenAI (AOAI)</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After you have been accepted please </a:t>
            </a: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hlinkClick r:id="rId2"/>
              </a:rPr>
              <a:t>apply for GPT-4</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Azure Resource Group (RG) in the Azure tenant that has the accepted AOAI service</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The customer team and the Microsoft team must have Contributor permissions to this resource group</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Add our team as guests in your Azure AD and your preference of your teams Github Repository or Azure Devops</a:t>
            </a: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Datasets must be uploaded to the blob storage account, at least two weeks prior to the workshop date</a:t>
            </a:r>
          </a:p>
          <a:p>
            <a:pPr marL="800100" lvl="1" indent="-342900">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Send 20 sample questions ranging from easy, medium, to hard to test the models against your dataset</a:t>
            </a: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tx1"/>
                </a:solidFill>
                <a:latin typeface="Segoe UI" panose="020B0502040204020203" pitchFamily="34" charset="0"/>
                <a:ea typeface="Times New Roman" panose="02020603050405020304" pitchFamily="18" charset="0"/>
                <a:cs typeface="Segoe UI" panose="020B0502040204020203" pitchFamily="34" charset="0"/>
              </a:rPr>
              <a:t>Deploy the Following Azure Services: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OpenAI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Storage Account:</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 storage account must be set in place in the RG. </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Azure Machine Learning:</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Please ensure you have enough core compute quota in your Azure Machine Learning workspace</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lang="en-US" sz="1400" dirty="0">
                <a:solidFill>
                  <a:schemeClr val="tx1"/>
                </a:solidFill>
                <a:latin typeface="Segoe UI" panose="020B0502040204020203" pitchFamily="34" charset="0"/>
                <a:ea typeface="Calibri" panose="020F0502020204030204" pitchFamily="34" charset="0"/>
                <a:cs typeface="Segoe UI" panose="020B0502040204020203" pitchFamily="34" charset="0"/>
              </a:rPr>
              <a:t>A</a:t>
            </a:r>
            <a:r>
              <a:rPr kumimoji="0" lang="en-US" sz="1400" b="0" i="0" u="none" strike="noStrike" kern="1200" cap="none" spc="0" normalizeH="0" baseline="0" noProof="0" dirty="0" err="1">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ll</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Azure services </a:t>
            </a:r>
            <a:r>
              <a:rPr kumimoji="0" lang="en-US" sz="1400" b="0" i="0" u="none" strike="noStrike" kern="1200" cap="none" spc="0" normalizeH="0" noProof="0" dirty="0" err="1">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mus</a:t>
            </a:r>
            <a:r>
              <a:rPr lang="en-US" sz="1400" dirty="0">
                <a:solidFill>
                  <a:schemeClr val="tx1"/>
                </a:solidFill>
                <a:latin typeface="Segoe UI" panose="020B0502040204020203" pitchFamily="34" charset="0"/>
                <a:ea typeface="Calibri" panose="020F0502020204030204" pitchFamily="34" charset="0"/>
                <a:cs typeface="Segoe UI" panose="020B0502040204020203" pitchFamily="34" charset="0"/>
              </a:rPr>
              <a:t>t be deployed prior to the </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Workshop using the three ARM templates in the repository.</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anose="020B0502040204020203"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8049563" y="1985449"/>
            <a:ext cx="3623400" cy="4571699"/>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rPr>
              <a:t>Data must be uploaded to your Azure Storage Account in your RG</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Data must be </a:t>
            </a:r>
            <a:r>
              <a:rPr lang="en-US" sz="1600" dirty="0">
                <a:solidFill>
                  <a:schemeClr val="tx1"/>
                </a:solidFill>
                <a:ea typeface="Times New Roman" panose="02020603050405020304" pitchFamily="18" charset="0"/>
                <a:cs typeface="Segoe UI" pitchFamily="34" charset="0"/>
              </a:rPr>
              <a:t>the </a:t>
            </a: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following types: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chemeClr val="tx1"/>
                </a:solidFill>
                <a:effectLst/>
                <a:uLnTx/>
                <a:uFillTx/>
              </a:rPr>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baseline="0" noProof="0" dirty="0">
              <a:ln>
                <a:noFill/>
              </a:ln>
              <a:solidFill>
                <a:schemeClr val="tx1"/>
              </a:solidFill>
              <a:effectLst/>
              <a:uLnTx/>
              <a:uFillTx/>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7556280" cy="7078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Before setting the 3-day Workshop the following items need to be in place </a:t>
            </a:r>
          </a:p>
        </p:txBody>
      </p:sp>
      <p:sp>
        <p:nvSpPr>
          <p:cNvPr id="8" name="TextBox 7">
            <a:extLst>
              <a:ext uri="{FF2B5EF4-FFF2-40B4-BE49-F238E27FC236}">
                <a16:creationId xmlns:a16="http://schemas.microsoft.com/office/drawing/2014/main" id="{5EADA424-5EEF-E512-3A46-8B347D6EDF92}"/>
              </a:ext>
            </a:extLst>
          </p:cNvPr>
          <p:cNvSpPr txBox="1"/>
          <p:nvPr/>
        </p:nvSpPr>
        <p:spPr>
          <a:xfrm>
            <a:off x="8049563" y="1183892"/>
            <a:ext cx="3623400" cy="830997"/>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Your</a:t>
            </a:r>
            <a:r>
              <a:rPr kumimoji="0" lang="en-US" sz="1400" b="0" i="1" u="none" strike="noStrike" kern="1200" cap="none" spc="0" normalizeH="0" noProof="0" dirty="0">
                <a:ln>
                  <a:noFill/>
                </a:ln>
                <a:solidFill>
                  <a:schemeClr val="bg1"/>
                </a:solidFill>
                <a:effectLst/>
                <a:uLnTx/>
                <a:uFillTx/>
                <a:latin typeface="Segoe UI Semibold"/>
                <a:ea typeface="Calibri" panose="020F0502020204030204" pitchFamily="34" charset="0"/>
                <a:cs typeface="+mn-cs"/>
              </a:rPr>
              <a:t> own data </a:t>
            </a: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must be uploaded at least 2 weeks prior to the workshop</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C57BF7-6ABA-A61A-FC34-7227D2E0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550396" y="0"/>
            <a:ext cx="95690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2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24943</TotalTime>
  <Words>2852</Words>
  <Application>Microsoft Office PowerPoint</Application>
  <PresentationFormat>Widescreen</PresentationFormat>
  <Paragraphs>249</Paragraphs>
  <Slides>13</Slides>
  <Notes>6</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5" baseType="lpstr">
      <vt:lpstr>-apple-system</vt:lpstr>
      <vt:lpstr>Arial</vt:lpstr>
      <vt:lpstr>Arial,Sans-Serif</vt:lpstr>
      <vt:lpstr>Calibri</vt:lpstr>
      <vt:lpstr>Georgia</vt:lpstr>
      <vt:lpstr>Gotham Book</vt:lpstr>
      <vt:lpstr>Segoe UI</vt:lpstr>
      <vt:lpstr>Segoe UI Semibold</vt:lpstr>
      <vt:lpstr>SegoeUI</vt:lpstr>
      <vt:lpstr>Wingdings</vt:lpstr>
      <vt:lpstr>2_Azure w/ EAE</vt:lpstr>
      <vt:lpstr>think-cell Slide</vt:lpstr>
      <vt:lpstr>GPT Azure Search Engine</vt:lpstr>
      <vt:lpstr>The Need for Better Document &amp; Knowledge Management</vt:lpstr>
      <vt:lpstr>Common applications of cognitive search</vt:lpstr>
      <vt:lpstr>GPT Azure Search Engine</vt:lpstr>
      <vt:lpstr>The GPT Azure Search Engine Accelerator</vt:lpstr>
      <vt:lpstr>The Workshop Details</vt:lpstr>
      <vt:lpstr>3-5 Day Workshop Agenda</vt:lpstr>
      <vt:lpstr>The Prerequisites </vt:lpstr>
      <vt:lpstr>PowerPoint Presentation</vt:lpstr>
      <vt:lpstr>Next steps: How to engage?</vt:lpstr>
      <vt:lpstr>Thank you!</vt:lpstr>
      <vt:lpstr>2 Day Workshop Agenda</vt:lpstr>
      <vt:lpstr>The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 Azure Search Engine</dc:title>
  <dc:creator>Julia Heseltine</dc:creator>
  <cp:lastModifiedBy>Ayoub Kebaili</cp:lastModifiedBy>
  <cp:revision>9</cp:revision>
  <dcterms:created xsi:type="dcterms:W3CDTF">2023-05-01T22:48:40Z</dcterms:created>
  <dcterms:modified xsi:type="dcterms:W3CDTF">2023-11-06T00:28:13Z</dcterms:modified>
</cp:coreProperties>
</file>